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79" r:id="rId2"/>
    <p:sldId id="277" r:id="rId3"/>
    <p:sldId id="278" r:id="rId4"/>
    <p:sldId id="280" r:id="rId5"/>
    <p:sldId id="281" r:id="rId6"/>
    <p:sldId id="282" r:id="rId7"/>
    <p:sldId id="275" r:id="rId8"/>
    <p:sldId id="283" r:id="rId9"/>
    <p:sldId id="284" r:id="rId10"/>
    <p:sldId id="287" r:id="rId11"/>
    <p:sldId id="286" r:id="rId12"/>
    <p:sldId id="285" r:id="rId13"/>
    <p:sldId id="288" r:id="rId14"/>
    <p:sldId id="290" r:id="rId15"/>
    <p:sldId id="289" r:id="rId16"/>
    <p:sldId id="292" r:id="rId17"/>
    <p:sldId id="294" r:id="rId18"/>
    <p:sldId id="291" r:id="rId19"/>
    <p:sldId id="295" r:id="rId20"/>
    <p:sldId id="29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0"/>
    <a:srgbClr val="86B3B4"/>
    <a:srgbClr val="795B64"/>
    <a:srgbClr val="4F3B41"/>
    <a:srgbClr val="6CA3A4"/>
    <a:srgbClr val="0066CC"/>
    <a:srgbClr val="FFE9C9"/>
    <a:srgbClr val="000064"/>
    <a:srgbClr val="ECEDEE"/>
    <a:srgbClr val="E3E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2" d="100"/>
          <a:sy n="102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8EF19F-5091-40D6-B296-9462F6B2D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20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5E6EC-79B3-4D28-9926-4A0045C0DC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1887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" descr="oldbook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9" name="AutoShape 87"/>
          <p:cNvSpPr>
            <a:spLocks noGrp="1" noChangeArrowheads="1"/>
          </p:cNvSpPr>
          <p:nvPr>
            <p:ph type="ctrTitle"/>
          </p:nvPr>
        </p:nvSpPr>
        <p:spPr>
          <a:xfrm>
            <a:off x="2700338" y="2130425"/>
            <a:ext cx="3240087" cy="2019300"/>
          </a:xfrm>
          <a:prstGeom prst="roundRect">
            <a:avLst>
              <a:gd name="adj" fmla="val 16667"/>
            </a:avLst>
          </a:prstGeom>
          <a:solidFill>
            <a:srgbClr val="FFE9C9"/>
          </a:solidFill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80" name="Rectangle 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A7EF6-A0A3-4C95-A2CE-6235CE0D3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220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9512-51A5-4614-9716-347857BD7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3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1854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1E8B-A8E8-45BE-8851-4D38F93DE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01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1550" y="1600200"/>
            <a:ext cx="7416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FC1F-CFF6-4A62-A5B3-332EAC001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830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47E4-553A-4C3D-BF63-7A53CAACD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19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CC64-D4FB-40BF-AC17-EC7D650A8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6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4BD0-4F2D-4709-BD00-FAD15B371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0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1E2E-4972-46DE-868D-4617FF53C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2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FF67-B1CC-4932-91FA-AFE6B534D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4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42F3-CBCF-448A-8331-F30EA58B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96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EE25-EA7C-4238-AB2A-B2B9DB4D0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46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6755-C24F-430C-9CCA-0EDAA9E88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20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A6A9-BD14-44DD-8795-C9AA76B0B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25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6" descr="open-boo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4288"/>
            <a:ext cx="900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41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41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5475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C7F7132-C98F-4FA2-8421-F162CDD09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pc="3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Braća GRIMM</a:t>
            </a:r>
            <a:r>
              <a:rPr lang="hr-HR" sz="800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hr-HR" sz="800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hr-HR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/>
            </a:r>
            <a:br>
              <a:rPr lang="hr-HR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hr-HR" sz="3600" spc="300" dirty="0" smtClean="0">
                <a:solidFill>
                  <a:srgbClr val="86B3B4"/>
                </a:solidFill>
                <a:effectLst>
                  <a:glow rad="127000">
                    <a:srgbClr val="795B64"/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lgerian" panose="04020705040A02060702" pitchFamily="82" charset="0"/>
              </a:rPr>
              <a:t>USPAVANA</a:t>
            </a:r>
            <a:r>
              <a:rPr lang="hr-HR" sz="3600" spc="300" dirty="0" smtClean="0">
                <a:solidFill>
                  <a:srgbClr val="86B3B4"/>
                </a:solidFill>
                <a:effectLst>
                  <a:glow rad="127000">
                    <a:srgbClr val="795B6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LJEPOTICA</a:t>
            </a:r>
            <a:endParaRPr lang="hr-HR" sz="3600" spc="300" dirty="0">
              <a:solidFill>
                <a:srgbClr val="86B3B4"/>
              </a:solidFill>
              <a:effectLst>
                <a:glow rad="127000">
                  <a:srgbClr val="795B6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68730"/>
            <a:ext cx="3240405" cy="3960495"/>
          </a:xfrm>
        </p:spPr>
      </p:pic>
      <p:sp>
        <p:nvSpPr>
          <p:cNvPr id="5" name="Pravokutnik 4"/>
          <p:cNvSpPr/>
          <p:nvPr/>
        </p:nvSpPr>
        <p:spPr>
          <a:xfrm>
            <a:off x="4572000" y="1078543"/>
            <a:ext cx="3600450" cy="434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DOBAR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DAN, STARA MAJČICE - POZDRAVI JE KRALJEVSKA KĆI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RADIŠ OVDJE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PREDEM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ODGOVORI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STARICA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KIMNU GLAVOM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TO,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 VESELO SKAČE?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ZAPITA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DJEVOJKA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 UZE VRETENO,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PREDE.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411730" y="1628775"/>
            <a:ext cx="1440180" cy="45719"/>
          </a:xfrm>
        </p:spPr>
        <p:txBody>
          <a:bodyPr/>
          <a:lstStyle/>
          <a:p>
            <a:pPr algn="r">
              <a:defRPr/>
            </a:pPr>
            <a:r>
              <a:rPr lang="en-US" altLang="en-US" sz="1200" dirty="0" err="1" smtClean="0">
                <a:latin typeface="Footlight MT Light" panose="0204060206030A020304" pitchFamily="18" charset="0"/>
              </a:rPr>
              <a:t>Mihaela</a:t>
            </a:r>
            <a:r>
              <a:rPr lang="en-US" altLang="en-US" sz="1200" dirty="0" smtClean="0">
                <a:latin typeface="Footlight MT Light" panose="0204060206030A020304" pitchFamily="18" charset="0"/>
              </a:rPr>
              <a:t> Vida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3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8" y="2348865"/>
            <a:ext cx="3236863" cy="3600450"/>
          </a:xfrm>
        </p:spPr>
      </p:pic>
      <p:sp>
        <p:nvSpPr>
          <p:cNvPr id="5" name="Pravokutnik 4"/>
          <p:cNvSpPr/>
          <p:nvPr/>
        </p:nvSpPr>
        <p:spPr>
          <a:xfrm>
            <a:off x="972903" y="908685"/>
            <a:ext cx="3366135" cy="129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ČIM GA DODIRNU, ISPUNI SE ČAROBNO PROROŠTVO;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KRALJEVNA SE UBODE U PRST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932045" y="1268730"/>
            <a:ext cx="3240405" cy="410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TILI ČAS PADE U POSTELJU, KOJA TU STAJAŠE,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ZASPA DUBOKIM SNOM.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TAJ SE SAN PROŠIRI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ČITAV DVOR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USNUŠE KRALJ I KRALJICA,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 UPRAVO BIJAHU STIGLI KUĆI I UŠLI U DVORANU;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2435647" y="5735570"/>
            <a:ext cx="1440180" cy="360045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Laura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Vidaković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932045" y="634999"/>
            <a:ext cx="3240405" cy="5348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hr-HR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USNUŠE I SVI DVORJANICI, ZASPAŠE I KONJI U ŠTALI,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DVORIŠTU,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GOLUBOVI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KROVU,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ZIDU...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VATRA, ŠTO PLAMSAŠE NA OGNJIŠTU, UTINJA I ZASPA: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PEČENKA PRESTADE DA CVRČI,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USNU I KUHAR: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PUSTIO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MOMKA,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KOJEGA JE ZBOG NEMARA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HTIO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KOSU ŠČEPATI.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68730"/>
            <a:ext cx="3343765" cy="4080927"/>
          </a:xfrm>
          <a:prstGeom prst="rect">
            <a:avLst/>
          </a:prstGeom>
        </p:spPr>
      </p:pic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2561626" y="5339405"/>
            <a:ext cx="1440180" cy="239613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Footlight MT Light" panose="0204060206030A020304" pitchFamily="18" charset="0"/>
              </a:rPr>
              <a:t>Matej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</a:t>
            </a:r>
            <a:r>
              <a:rPr lang="hr-HR" altLang="en-US" sz="1200" dirty="0" err="1">
                <a:latin typeface="Footlight MT Light" panose="0204060206030A020304" pitchFamily="18" charset="0"/>
              </a:rPr>
              <a:t>K</a:t>
            </a:r>
            <a:r>
              <a:rPr lang="hr-HR" altLang="en-US" sz="1200" dirty="0" err="1" smtClean="0">
                <a:latin typeface="Footlight MT Light" panose="0204060206030A020304" pitchFamily="18" charset="0"/>
              </a:rPr>
              <a:t>injerovac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" y="548640"/>
            <a:ext cx="3240405" cy="3600450"/>
          </a:xfrm>
        </p:spPr>
      </p:pic>
      <p:sp>
        <p:nvSpPr>
          <p:cNvPr id="5" name="Pravokutnik 4"/>
          <p:cNvSpPr/>
          <p:nvPr/>
        </p:nvSpPr>
        <p:spPr>
          <a:xfrm>
            <a:off x="4932045" y="548640"/>
            <a:ext cx="324040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DVORA PORASLA TRNOVA ŽIVICA,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IZ GODINE U GODINU SVE VIŠE DIZALA,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NAPOKON OPKOLILA ČITAVE DVORE I UZRASLA PREKO NJIH, TE SE NIŠTA VIŠE NIJE VIDJELO, NI SAMA ZASTAVA NA KROVU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ČITAVOJ ZEMLJI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KOLALA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PRIČA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TAMO SPAVA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LIJEPA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RUŽICA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 JE NAZIVAHU.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971550" y="4509135"/>
            <a:ext cx="3240405" cy="129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VJETAR UTIHNU,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DRVEĆU PRED DVORIMA NI LISTIĆ VIŠE NE ZATITRA. </a:t>
            </a:r>
            <a:endParaRPr lang="hr-HR" dirty="0">
              <a:latin typeface="Footlight MT Light" panose="0204060206030A020304" pitchFamily="18" charset="0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2771775" y="908685"/>
            <a:ext cx="1149350" cy="360045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Filip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</a:t>
            </a:r>
            <a:r>
              <a:rPr lang="hr-HR" altLang="en-US" sz="1200" dirty="0" err="1" smtClean="0">
                <a:latin typeface="Footlight MT Light" panose="0204060206030A020304" pitchFamily="18" charset="0"/>
              </a:rPr>
              <a:t>Košćak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2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64" y="416652"/>
            <a:ext cx="2916365" cy="324040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971550" y="416652"/>
            <a:ext cx="32404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VREMENA DO VREMENA DOLAZILI KRALJEVIĆI,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HTJELI KROZA ŽIVICU U DVORE PRODRIJETI,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NISU USPIJEVALI.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KAO DA IMAŠE RUKE,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TRNJE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ČVRSTO DRŽALO;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MLADIĆI BI ZA NJ ZAPINJALI, NE MOGLI SE VIŠE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OTKINUTI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JADNICI GINULI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NAKON MNOGO, MNOGO GODINA OPET DOĐE NEKI KRALJEVIĆ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ONU ZEMLJU.</a:t>
            </a:r>
            <a:endParaRPr lang="hr-HR" dirty="0">
              <a:latin typeface="Footlight MT Light" panose="0204060206030A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571998" y="3789045"/>
            <a:ext cx="3960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DOZNAO KRALJEVIĆ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SVOGA DJEDA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SU MNOGI KRALJEVIĆI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POKUŠALI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PRODRIJETI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KROZ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TRNOVU ŽIVICU,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NJU ZAPELI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NEVOLJNO POGINULI.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>
          <a:xfrm>
            <a:off x="5292090" y="3310555"/>
            <a:ext cx="1386206" cy="476250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David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Rožić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9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48640"/>
            <a:ext cx="3240405" cy="3600450"/>
          </a:xfrm>
        </p:spPr>
      </p:pic>
      <p:sp>
        <p:nvSpPr>
          <p:cNvPr id="5" name="Pravokutnik 4"/>
          <p:cNvSpPr/>
          <p:nvPr/>
        </p:nvSpPr>
        <p:spPr>
          <a:xfrm>
            <a:off x="3131820" y="1268730"/>
            <a:ext cx="4572000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728661" y="4102261"/>
            <a:ext cx="34832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BOJIM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SE! –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ODLUČNO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 MLADIĆ,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POŠTO JE ČUO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PRIČU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ZAČARANIM DVORIMA.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IDEM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TAMO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VIDJETI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LIJEPU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RUŽICU!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587201" y="802736"/>
            <a:ext cx="3851910" cy="1709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MEĐUTIM STO GODINA VEĆ PROŠLO PA DOŠAO I DAN,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SE RUŽICA IMALA PROBUDITI.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572000" y="2624228"/>
            <a:ext cx="3851910" cy="337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SE KRALJEVIĆ PRIBLIŽIO TRNOVOJ ŽIVICI,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SVE SAMI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VELIKI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LIJEPI CVJETOVI;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CVJETOVI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RAZMAKLI I PUSTILI GA ZDRAVA I ŽIVA UNUTRA,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ZATIM SE IZA NJEGA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ZATVORILI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BILI OPET PRAVA ŽIVICA</a:t>
            </a: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>
          <a:xfrm>
            <a:off x="2051685" y="694697"/>
            <a:ext cx="1800225" cy="348700"/>
          </a:xfrm>
        </p:spPr>
        <p:txBody>
          <a:bodyPr/>
          <a:lstStyle/>
          <a:p>
            <a:pPr>
              <a:defRPr/>
            </a:pPr>
            <a:r>
              <a:rPr lang="hr-HR" altLang="en-US" sz="1200" dirty="0" smtClean="0">
                <a:latin typeface="Footlight MT Light" panose="0204060206030A020304" pitchFamily="18" charset="0"/>
              </a:rPr>
              <a:t>         </a:t>
            </a:r>
            <a:r>
              <a:rPr lang="en-US" altLang="en-US" sz="1200" dirty="0" smtClean="0">
                <a:latin typeface="Footlight MT Light" panose="0204060206030A020304" pitchFamily="18" charset="0"/>
              </a:rPr>
              <a:t>Norbert </a:t>
            </a:r>
            <a:r>
              <a:rPr lang="en-US" altLang="en-US" sz="1200" dirty="0" err="1" smtClean="0">
                <a:latin typeface="Footlight MT Light" panose="0204060206030A020304" pitchFamily="18" charset="0"/>
              </a:rPr>
              <a:t>Roklicer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0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48640"/>
            <a:ext cx="3232693" cy="3960495"/>
          </a:xfrm>
        </p:spPr>
      </p:pic>
      <p:sp>
        <p:nvSpPr>
          <p:cNvPr id="5" name="Pravokutnik 4"/>
          <p:cNvSpPr/>
          <p:nvPr/>
        </p:nvSpPr>
        <p:spPr>
          <a:xfrm>
            <a:off x="4572000" y="908685"/>
            <a:ext cx="3600450" cy="544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UĐE U KUĆU,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MUHE JOŠ SPAVAJU NA ZIDU, U KUHINJI KUHAR DRŽI RUKU, KAO DA HOĆE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DOHVATITI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MOMKA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DJEVOJKA SJEDI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CRNOM KOKOŠI,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hr-HR" sz="1100" dirty="0" smtClean="0"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 JE PERUŠATI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ZATIM POĐE DALJE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VIDJE GDJE U DVORANI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DVORJANICI SPAVAJU,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GORE PRED PRIJESTOLJEM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LEŽE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 I KRALJICA.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971550" y="4509135"/>
            <a:ext cx="32994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DVORIŠTU NAĐE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KONJE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ŠARENE LOVAČKE PSE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GDJE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SPAVAJU;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KROVU VIDJE GOLUBICE S GLAVICAMA POD KRILOM. </a:t>
            </a:r>
            <a:endParaRPr lang="hr-HR" dirty="0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2645884" y="685564"/>
            <a:ext cx="1473540" cy="540068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Adam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Šimunović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95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4" y="2708910"/>
            <a:ext cx="3421726" cy="357541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538612"/>
            <a:ext cx="3240405" cy="3610478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888715" y="538612"/>
            <a:ext cx="3366135" cy="212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KUD GOD ZAĐE, SVUDA TIHO, TE MOGAŠE ČUTI SVOJ DAH;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NAPOKON DOĐE DO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TORNJA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OTVORI VRATA OD IZBICE,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KOJOJ SPAVAŠE RUŽICA.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922029" y="4269920"/>
            <a:ext cx="3240405" cy="21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KRALJEVNA LEŽAŠE,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BIJAŠE TAKO LIJEPA,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KRALJEVIĆ NE MOGAŠE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 NJE OČIJU SKINUTI;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SAGNE TE JE POLJUBI.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6542231" y="548640"/>
            <a:ext cx="1216352" cy="360045"/>
          </a:xfrm>
        </p:spPr>
        <p:txBody>
          <a:bodyPr/>
          <a:lstStyle/>
          <a:p>
            <a:pPr>
              <a:defRPr/>
            </a:pPr>
            <a:endParaRPr lang="hr-HR" altLang="en-US" sz="800" dirty="0">
              <a:latin typeface="Footlight MT Light" panose="0204060206030A020304" pitchFamily="18" charset="0"/>
            </a:endParaRPr>
          </a:p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Dora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Kovač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968239" y="2845540"/>
            <a:ext cx="1080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latin typeface="Footlight MT Light" panose="0204060206030A020304" pitchFamily="18" charset="0"/>
              </a:rPr>
              <a:t>Nensi</a:t>
            </a:r>
            <a:r>
              <a:rPr lang="hr-HR" sz="1200" dirty="0" smtClean="0">
                <a:latin typeface="Footlight MT Light" panose="0204060206030A020304" pitchFamily="18" charset="0"/>
              </a:rPr>
              <a:t> </a:t>
            </a:r>
            <a:r>
              <a:rPr lang="hr-HR" sz="1200" dirty="0" err="1">
                <a:latin typeface="Footlight MT Light" panose="0204060206030A020304" pitchFamily="18" charset="0"/>
              </a:rPr>
              <a:t>F</a:t>
            </a:r>
            <a:r>
              <a:rPr lang="hr-HR" sz="1200" dirty="0" err="1" smtClean="0">
                <a:latin typeface="Footlight MT Light" panose="0204060206030A020304" pitchFamily="18" charset="0"/>
              </a:rPr>
              <a:t>erlin</a:t>
            </a:r>
            <a:endParaRPr lang="hr-HR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2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48640"/>
            <a:ext cx="3240405" cy="3960495"/>
          </a:xfrm>
        </p:spPr>
      </p:pic>
      <p:sp>
        <p:nvSpPr>
          <p:cNvPr id="5" name="Pravokutnik 4"/>
          <p:cNvSpPr/>
          <p:nvPr/>
        </p:nvSpPr>
        <p:spPr>
          <a:xfrm>
            <a:off x="971549" y="4852827"/>
            <a:ext cx="3240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TAJ ČAS RUŽICA OTVORI OČI, RAZBUDI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PRIJAZNO GA POGLEDA.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ZATIM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SIĐU S TORNJA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4" y="2567931"/>
            <a:ext cx="3360567" cy="381381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71999" y="405357"/>
            <a:ext cx="3720613" cy="2123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TAD SE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PROBUDE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 I KRALJICA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DVORJANICI: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GLEDAHU JEDNO DRUGOGA, NE RAZABIRUĆI SE OD ČUĐENJA.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5309155" y="5949315"/>
            <a:ext cx="1207697" cy="225403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Footlight MT Light" panose="0204060206030A020304" pitchFamily="18" charset="0"/>
              </a:rPr>
              <a:t>Lucija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Bočina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331595" y="908685"/>
            <a:ext cx="1105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Footlight MT Light" panose="0204060206030A020304" pitchFamily="18" charset="0"/>
              </a:rPr>
              <a:t>Mija </a:t>
            </a:r>
            <a:r>
              <a:rPr lang="hr-HR" sz="1200" dirty="0" err="1" smtClean="0">
                <a:latin typeface="Footlight MT Light" panose="0204060206030A020304" pitchFamily="18" charset="0"/>
              </a:rPr>
              <a:t>Mikulac</a:t>
            </a:r>
            <a:endParaRPr lang="hr-HR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408870"/>
            <a:ext cx="3240406" cy="3057207"/>
          </a:xfrm>
        </p:spPr>
      </p:pic>
      <p:sp>
        <p:nvSpPr>
          <p:cNvPr id="5" name="Pravokutnik 4"/>
          <p:cNvSpPr/>
          <p:nvPr/>
        </p:nvSpPr>
        <p:spPr>
          <a:xfrm>
            <a:off x="728663" y="454343"/>
            <a:ext cx="3726180" cy="2954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PROBUDILI SE I KONJI U STAJI TE SE STALI OTRESATI; I LOVAČKI PSI SKAKALI I MAHALI REPOVIMA; GOLUBOVI NA KROVU IZVUKLI GLAVICE ISPOD KRILA, STALI SE OGLEDATI I ODLETJELI U POLJE; OŽIVJELE I MUHE NA ZIDU; 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30" y="454343"/>
            <a:ext cx="3623442" cy="3637841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721009" y="4092184"/>
            <a:ext cx="3576883" cy="254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RAZBUDILA SE VATRA U KUHINJI, STALA PLAMTJETI I KUHATI JELO; PEČENKA OPET ZACVRČILA, KUHAR UDARIO MOMKA TE OVAJ VRISNUO,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SLUŠKINJA OPERUŠALA KOKOŠ.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5292090" y="590030"/>
            <a:ext cx="1548117" cy="261112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Andrija </a:t>
            </a:r>
            <a:r>
              <a:rPr lang="en-US" altLang="en-US" sz="1200" dirty="0" err="1" smtClean="0">
                <a:latin typeface="Footlight MT Light" panose="0204060206030A020304" pitchFamily="18" charset="0"/>
              </a:rPr>
              <a:t>Stanković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771775" y="3429000"/>
            <a:ext cx="1260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200" dirty="0" smtClean="0">
              <a:latin typeface="Footlight MT Light" panose="0204060206030A020304" pitchFamily="18" charset="0"/>
            </a:endParaRPr>
          </a:p>
          <a:p>
            <a:r>
              <a:rPr lang="hr-HR" sz="1200" dirty="0" smtClean="0">
                <a:latin typeface="Footlight MT Light" panose="0204060206030A020304" pitchFamily="18" charset="0"/>
              </a:rPr>
              <a:t>Adam Šimunović</a:t>
            </a:r>
            <a:endParaRPr lang="hr-HR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0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932044" y="1268730"/>
            <a:ext cx="324040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spc="300" dirty="0">
                <a:solidFill>
                  <a:srgbClr val="DCE4F0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j-ea"/>
                <a:cs typeface="+mj-cs"/>
              </a:rPr>
              <a:t>Braća GRIMM</a:t>
            </a:r>
            <a:r>
              <a:rPr lang="hr-HR" sz="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j-ea"/>
                <a:cs typeface="+mj-cs"/>
              </a:rPr>
              <a:t/>
            </a:r>
            <a:br>
              <a:rPr lang="hr-HR" sz="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j-ea"/>
                <a:cs typeface="+mj-cs"/>
              </a:rPr>
            </a:br>
            <a:endParaRPr lang="hr-HR" sz="800" b="1" spc="300" dirty="0" smtClean="0">
              <a:solidFill>
                <a:srgbClr val="86B3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+mj-ea"/>
              <a:cs typeface="+mj-cs"/>
            </a:endParaRPr>
          </a:p>
          <a:p>
            <a:pPr algn="ctr"/>
            <a:endParaRPr lang="hr-HR" sz="800" b="1" spc="300" dirty="0">
              <a:solidFill>
                <a:srgbClr val="86B3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+mj-ea"/>
              <a:cs typeface="+mj-cs"/>
            </a:endParaRPr>
          </a:p>
          <a:p>
            <a:pPr algn="ctr"/>
            <a:r>
              <a:rPr lang="hr-HR" sz="2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j-ea"/>
                <a:cs typeface="+mj-cs"/>
              </a:rPr>
              <a:t/>
            </a:r>
            <a:br>
              <a:rPr lang="hr-HR" sz="2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j-ea"/>
                <a:cs typeface="+mj-cs"/>
              </a:rPr>
            </a:br>
            <a:r>
              <a:rPr lang="hr-HR" sz="4000" b="1" spc="300" dirty="0">
                <a:solidFill>
                  <a:srgbClr val="86B3B4"/>
                </a:solidFill>
                <a:effectLst>
                  <a:glow rad="127000">
                    <a:srgbClr val="795B64"/>
                  </a:glow>
                  <a:outerShdw blurRad="38100" dist="38100" dir="2700000" algn="tl">
                    <a:srgbClr val="000000">
                      <a:alpha val="36000"/>
                    </a:srgbClr>
                  </a:outerShdw>
                </a:effectLst>
                <a:latin typeface="Algerian" panose="04020705040A02060702" pitchFamily="82" charset="0"/>
                <a:ea typeface="+mj-ea"/>
                <a:cs typeface="+mj-cs"/>
              </a:rPr>
              <a:t>USPAVANA</a:t>
            </a:r>
            <a:r>
              <a:rPr lang="hr-HR" sz="4000" b="1" spc="300" dirty="0">
                <a:solidFill>
                  <a:srgbClr val="86B3B4"/>
                </a:solidFill>
                <a:effectLst>
                  <a:glow rad="127000">
                    <a:srgbClr val="795B6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j-ea"/>
                <a:cs typeface="+mj-cs"/>
              </a:rPr>
              <a:t> LJEPOTICA</a:t>
            </a:r>
            <a:endParaRPr lang="hr-HR" sz="40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932045" y="4509135"/>
            <a:ext cx="3240405" cy="720090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ILUSTRIRALI</a:t>
            </a: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(crtežima uljepšali):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UČENICI </a:t>
            </a:r>
            <a:r>
              <a:rPr lang="hr-HR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1.a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generacija </a:t>
            </a:r>
            <a:r>
              <a:rPr lang="hr-H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2017./2018.</a:t>
            </a:r>
            <a:endParaRPr lang="en-GB" sz="14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endParaRPr lang="hr-HR" sz="1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268730"/>
            <a:ext cx="3325306" cy="4051110"/>
          </a:xfrm>
        </p:spPr>
      </p:pic>
      <p:sp>
        <p:nvSpPr>
          <p:cNvPr id="5" name="Pravokutnik 4"/>
          <p:cNvSpPr/>
          <p:nvPr/>
        </p:nvSpPr>
        <p:spPr>
          <a:xfrm>
            <a:off x="4932045" y="1988820"/>
            <a:ext cx="3240405" cy="2124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NAPOKON PROSLAVILI SVADBU, RASKOŠNU I SJAJNU, TE KRALJEVIĆ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POŽIVIO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RUŽICOM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ZADOVOLJNO SVE DO SMRTI.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051685" y="5256975"/>
            <a:ext cx="2160270" cy="269430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Footlight MT Light" panose="0204060206030A020304" pitchFamily="18" charset="0"/>
              </a:rPr>
              <a:t>Petar</a:t>
            </a:r>
            <a:r>
              <a:rPr lang="en-US" altLang="en-US" sz="1200" dirty="0" smtClean="0">
                <a:latin typeface="Footlight MT Light" panose="0204060206030A020304" pitchFamily="18" charset="0"/>
              </a:rPr>
              <a:t> </a:t>
            </a:r>
            <a:r>
              <a:rPr lang="en-US" altLang="en-US" sz="1200" dirty="0" err="1" smtClean="0">
                <a:latin typeface="Footlight MT Light" panose="0204060206030A020304" pitchFamily="18" charset="0"/>
              </a:rPr>
              <a:t>Krešimir</a:t>
            </a:r>
            <a:r>
              <a:rPr lang="en-US" altLang="en-US" sz="1200" dirty="0" smtClean="0">
                <a:latin typeface="Footlight MT Light" panose="0204060206030A020304" pitchFamily="18" charset="0"/>
              </a:rPr>
              <a:t> </a:t>
            </a:r>
            <a:r>
              <a:rPr lang="en-US" altLang="en-US" sz="1200" dirty="0" err="1" smtClean="0">
                <a:latin typeface="Footlight MT Light" panose="0204060206030A020304" pitchFamily="18" charset="0"/>
              </a:rPr>
              <a:t>Mitrović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24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9" y="1988820"/>
            <a:ext cx="3240406" cy="432054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71549" y="548640"/>
            <a:ext cx="3240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ŽIVJELI NEKOĆ KRALJ I KRALJICA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 DANA U DAN GOVORILI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»AH, DA NAM JE DIJETE!« </a:t>
            </a: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IM SE ŽELJA NIJE ISPUNILA.</a:t>
            </a:r>
            <a:endParaRPr lang="hr-HR" sz="16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528"/>
          <a:stretch/>
        </p:blipFill>
        <p:spPr>
          <a:xfrm>
            <a:off x="4712813" y="548640"/>
            <a:ext cx="3600450" cy="4212367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4572001" y="4761007"/>
            <a:ext cx="3960494" cy="1863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JEDNOM SE KRALJICA KUPALA, KADLI IZ VODE IZIĐE ŽABA I PROGOVORI: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TVOJA ĆE SE ŽELJA ISPUNITI; PRIJE NEGO ŠTO PROĐE GODINA DANA, RODIT ĆEŠ KĆER.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ŽABA PROREKLA, TO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OBISTINILO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7055550" y="4381573"/>
            <a:ext cx="1159497" cy="379434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Luka </a:t>
            </a:r>
            <a:r>
              <a:rPr lang="en-US" altLang="en-US" sz="1200" dirty="0" err="1" smtClean="0">
                <a:latin typeface="Footlight MT Light" panose="0204060206030A020304" pitchFamily="18" charset="0"/>
              </a:rPr>
              <a:t>Vorgić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2771774" y="6309360"/>
            <a:ext cx="1440179" cy="315299"/>
          </a:xfrm>
        </p:spPr>
        <p:txBody>
          <a:bodyPr/>
          <a:lstStyle/>
          <a:p>
            <a:pPr>
              <a:defRPr/>
            </a:pPr>
            <a:r>
              <a:rPr lang="sr-Latn-RS" altLang="en-US" sz="1200" dirty="0" smtClean="0">
                <a:latin typeface="Footlight MT Light" panose="0204060206030A020304" pitchFamily="18" charset="0"/>
              </a:rPr>
              <a:t>Patrik </a:t>
            </a:r>
            <a:r>
              <a:rPr lang="sr-Latn-RS" altLang="en-US" sz="1200" dirty="0" smtClean="0">
                <a:latin typeface="Footlight MT Light" panose="0204060206030A020304" pitchFamily="18" charset="0"/>
              </a:rPr>
              <a:t>Drašković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48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1268730"/>
            <a:ext cx="3240405" cy="4633687"/>
          </a:xfrm>
        </p:spPr>
      </p:pic>
      <p:sp>
        <p:nvSpPr>
          <p:cNvPr id="6" name="Pravokutnik 5"/>
          <p:cNvSpPr/>
          <p:nvPr/>
        </p:nvSpPr>
        <p:spPr>
          <a:xfrm>
            <a:off x="971550" y="1483520"/>
            <a:ext cx="3366135" cy="374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KRALJICA RODILA ŽENSKO DIJETE, TAKO LIJEPO,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KRALJU NE BIJAŠE DRUGE,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PRIREDITI VELIKU SVEČANOST,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KOJU NIJE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POZVAO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 ROĐAKE, PRIJATELJE I ZNANCE,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 I VILE GATALICE,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BUDU PREMA DJETETU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PRIJAZNE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DOBRE.</a:t>
            </a:r>
            <a:endParaRPr lang="hr-HR" sz="16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6732270" y="5229225"/>
            <a:ext cx="1080135" cy="406943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Footlight MT Light" panose="0204060206030A020304" pitchFamily="18" charset="0"/>
              </a:rPr>
              <a:t>Nives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</a:t>
            </a:r>
            <a:r>
              <a:rPr lang="hr-HR" altLang="en-US" sz="1200" dirty="0" err="1" smtClean="0">
                <a:latin typeface="Footlight MT Light" panose="0204060206030A020304" pitchFamily="18" charset="0"/>
              </a:rPr>
              <a:t>Šimošić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6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548640"/>
            <a:ext cx="3287340" cy="374901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14995" y="4580710"/>
            <a:ext cx="3600450" cy="214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SVEGA IH BIJAŠE TRINAEST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NJEGOVU KRALJEVSTVU;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 IMAŠE SAMO DVANAEST ZLATNIH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TANJURA,</a:t>
            </a:r>
            <a:endParaRPr lang="hr-HR" sz="1600" dirty="0" smtClean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KOJIH SU ONE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TREBALE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JESTI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MORADE JEDNA OSTATI KOD KUĆE.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5" y="2423147"/>
            <a:ext cx="3307968" cy="374901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572000" y="548640"/>
            <a:ext cx="38519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SVEČANOST BILA VRLO RASKOŠNA;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SE PRIMAKLA KRAJU,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VILE OBDARIŠE DIJETE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SVOJIM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DIVNIM DAROVIMA: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JEDNA KREPOŠĆU, DRUGA LJEPOTOM, TREĆA BOGATSTVOM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SVIME OSTALIM, ŠTO SE NA SVIJETU MOŽE POŽELJETI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6732270" y="6172161"/>
            <a:ext cx="1149350" cy="137199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Mara Novak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707662" y="4001085"/>
            <a:ext cx="1080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latin typeface="Footlight MT Light" panose="0204060206030A020304" pitchFamily="18" charset="0"/>
              </a:rPr>
              <a:t>Luka </a:t>
            </a:r>
            <a:r>
              <a:rPr lang="hr-HR" sz="1200" dirty="0" err="1" smtClean="0">
                <a:latin typeface="Footlight MT Light" panose="0204060206030A020304" pitchFamily="18" charset="0"/>
              </a:rPr>
              <a:t>Vrban</a:t>
            </a:r>
            <a:endParaRPr lang="hr-HR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6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1842"/>
            <a:ext cx="3797079" cy="4773136"/>
          </a:xfrm>
        </p:spPr>
      </p:pic>
      <p:sp>
        <p:nvSpPr>
          <p:cNvPr id="5" name="Pravokutnik 4"/>
          <p:cNvSpPr/>
          <p:nvPr/>
        </p:nvSpPr>
        <p:spPr>
          <a:xfrm>
            <a:off x="971550" y="908685"/>
            <a:ext cx="32404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NJIH JEDANAEST IZREKOŠE SVOJE PROROŠTVO,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 TI IZNENADA TRINAESTE.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 SE HTJEDE OSVETITI, ŠTO JE NISU POZVALI; </a:t>
            </a:r>
            <a:endParaRPr lang="hr-HR" sz="16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POZDRAVIVŠI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POGLEDAVŠI NIKOGA, </a:t>
            </a:r>
            <a:endParaRPr lang="hr-HR" sz="16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VIKNE: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KRALJEVSKA ĆE SE KĆI U SVOJOJ PETNAESTOJ GODINI UBOSTI VRETENOM I UMRIJET ĆE. </a:t>
            </a: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hr-HR" sz="8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REKAVŠI VIŠE NI RIJEČI, OKRENE SE I ODE IZ DVORANE.</a:t>
            </a:r>
            <a:endParaRPr lang="hr-HR" sz="16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932045" y="1628775"/>
            <a:ext cx="1080136" cy="238125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Vito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</a:t>
            </a:r>
            <a:r>
              <a:rPr lang="hr-HR" altLang="en-US" sz="1200" dirty="0" err="1" smtClean="0">
                <a:latin typeface="Footlight MT Light" panose="0204060206030A020304" pitchFamily="18" charset="0"/>
              </a:rPr>
              <a:t>Tulezi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6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28774"/>
            <a:ext cx="3240405" cy="4132747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932045" y="1700005"/>
            <a:ext cx="3240405" cy="3467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NATO ISTUPI DVANAESTA, </a:t>
            </a:r>
          </a:p>
          <a:p>
            <a:pPr algn="ctr"/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 JE JOŠ IMALA KAZATI </a:t>
            </a:r>
          </a:p>
          <a:p>
            <a:pPr algn="ctr"/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SVOJE PROROŠTVO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r-HR" sz="800" dirty="0">
              <a:latin typeface="Footlight MT Light" panose="0204060206030A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VIŠE NIJE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MOGLA UKINUTI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ONIH OPAKIH RIJEČI,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 IH SAMO UBLAŽITI,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REČE: 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IPAK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NEĆE BITI SMRT: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dirty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STOLJETNIM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SNOM</a:t>
            </a: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USNUTI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KRALJEVSKA KĆI. </a:t>
            </a: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691640" y="908685"/>
            <a:ext cx="19864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 SE PRESTRAŠE</a:t>
            </a:r>
            <a:r>
              <a:rPr lang="hr-HR" dirty="0">
                <a:solidFill>
                  <a:srgbClr val="323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2586940" y="5299154"/>
            <a:ext cx="1253963" cy="331393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Sara </a:t>
            </a:r>
            <a:r>
              <a:rPr lang="en-US" altLang="en-US" sz="1200" dirty="0" err="1" smtClean="0">
                <a:latin typeface="Footlight MT Light" panose="0204060206030A020304" pitchFamily="18" charset="0"/>
              </a:rPr>
              <a:t>Balent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90" y="908685"/>
            <a:ext cx="3240405" cy="3960495"/>
          </a:xfrm>
        </p:spPr>
      </p:pic>
      <p:sp>
        <p:nvSpPr>
          <p:cNvPr id="5" name="Pravokutnik 4"/>
          <p:cNvSpPr/>
          <p:nvPr/>
        </p:nvSpPr>
        <p:spPr>
          <a:xfrm>
            <a:off x="854776" y="5229225"/>
            <a:ext cx="336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SPASI SVOJE DRAGO DIJETE OD NESREĆE, </a:t>
            </a:r>
            <a:endParaRPr lang="hr-HR" dirty="0" smtClean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hr-HR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NAREDIO 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 </a:t>
            </a:r>
            <a:r>
              <a:rPr lang="hr-HR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SVA VRETENA </a:t>
            </a:r>
            <a:r>
              <a:rPr lang="hr-HR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DRŽAVI SPALE.</a:t>
            </a:r>
            <a:endParaRPr lang="hr-HR" sz="1100" dirty="0">
              <a:solidFill>
                <a:schemeClr val="accent1">
                  <a:lumMod val="25000"/>
                </a:schemeClr>
              </a:solidFill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908684"/>
            <a:ext cx="3240405" cy="3960495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752022" y="5106115"/>
            <a:ext cx="3600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NO PROROŠTVA SE ISPUNILA:</a:t>
            </a:r>
          </a:p>
          <a:p>
            <a:pPr algn="ctr"/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DJEVOJKA BUDE </a:t>
            </a: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NEOBIČNO </a:t>
            </a: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LIJEPA, KREPOSNA, PRIJAZNA I RAZUMNA </a:t>
            </a:r>
            <a:endParaRPr lang="hr-HR" sz="1600" dirty="0" smtClean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TE </a:t>
            </a: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JU JE SVATKO </a:t>
            </a: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MORAO </a:t>
            </a: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ZAVOLJETI, </a:t>
            </a:r>
            <a:endParaRPr lang="hr-HR" sz="1600" dirty="0" smtClean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</a:endParaRPr>
          </a:p>
          <a:p>
            <a:pPr algn="ctr"/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ČIM </a:t>
            </a:r>
            <a:r>
              <a:rPr lang="hr-HR" sz="1600" dirty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BI JE VIDIO</a:t>
            </a:r>
            <a:r>
              <a:rPr lang="hr-HR" sz="1600" dirty="0" smtClean="0">
                <a:solidFill>
                  <a:schemeClr val="accent1">
                    <a:lumMod val="25000"/>
                  </a:schemeClr>
                </a:solidFill>
                <a:latin typeface="Footlight MT Light" panose="0204060206030A020304" pitchFamily="18" charset="0"/>
              </a:rPr>
              <a:t>.</a:t>
            </a:r>
            <a:endParaRPr lang="hr-HR" sz="1600" dirty="0">
              <a:solidFill>
                <a:schemeClr val="accent1">
                  <a:lumMod val="25000"/>
                </a:schemeClr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6372225" y="1268730"/>
            <a:ext cx="1800226" cy="360045"/>
          </a:xfrm>
        </p:spPr>
        <p:txBody>
          <a:bodyPr/>
          <a:lstStyle/>
          <a:p>
            <a:pPr>
              <a:defRPr/>
            </a:pPr>
            <a:r>
              <a:rPr lang="en-US" altLang="en-US" sz="1200" dirty="0" smtClean="0">
                <a:latin typeface="Footlight MT Light" panose="0204060206030A020304" pitchFamily="18" charset="0"/>
              </a:rPr>
              <a:t>Patrick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</a:t>
            </a:r>
            <a:r>
              <a:rPr lang="hr-HR" altLang="en-US" sz="1200" dirty="0" err="1" smtClean="0">
                <a:latin typeface="Footlight MT Light" panose="0204060206030A020304" pitchFamily="18" charset="0"/>
              </a:rPr>
              <a:t>Wilding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Maršić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2771775" y="4509135"/>
            <a:ext cx="1391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err="1" smtClean="0">
                <a:latin typeface="Footlight MT Light" panose="0204060206030A020304" pitchFamily="18" charset="0"/>
              </a:rPr>
              <a:t>Nicol</a:t>
            </a:r>
            <a:r>
              <a:rPr lang="hr-HR" sz="1200" dirty="0" smtClean="0">
                <a:latin typeface="Footlight MT Light" panose="0204060206030A020304" pitchFamily="18" charset="0"/>
              </a:rPr>
              <a:t> Blažević</a:t>
            </a:r>
            <a:endParaRPr lang="hr-HR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2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971550" y="548640"/>
            <a:ext cx="3366135" cy="628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DOGODI SE,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UPRAVO NA DAN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DJEVOJKA NAVRŠILA PETNAESTU GODINU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 NI KRALJA NI KRALJICE KOD KUĆE: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KRALJEVNA NA DVORIMA OSTALA SASVIM SAMA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sz="8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800" dirty="0" smtClean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TUMARALA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 TAMO-AMO PO DVORIMA,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ZAVIRIVALA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IZBE I ODAJE,</a:t>
            </a:r>
            <a:endParaRPr lang="hr-HR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NAPOKON DOŠLA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NEKOGA STAROG TORNJA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USPELA SE PO ZAVOJITIM STEPENICAMA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DOSPJELA DO NEKIH MALIH VRATA.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hr-HR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548640"/>
            <a:ext cx="3068955" cy="342900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4666297" y="4149090"/>
            <a:ext cx="3600450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KLJUČANICI BIO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ZARĐAO KLJUČ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KAKO GA OKRENU,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VRATA SE OTVORIŠE, </a:t>
            </a:r>
            <a:endParaRPr lang="hr-HR" dirty="0" smtClean="0">
              <a:solidFill>
                <a:srgbClr val="323E4F"/>
              </a:solidFill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 UNUTRA, 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TO U IZBICI SJEDI STARA </a:t>
            </a: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VRETENOM U RUCI</a:t>
            </a:r>
            <a:endParaRPr lang="hr-HR" sz="1100" dirty="0"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MARLJIVO PREDE KUDJELJU.</a:t>
            </a:r>
            <a:endParaRPr lang="hr-HR" sz="11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>
          <a:xfrm>
            <a:off x="6012179" y="615923"/>
            <a:ext cx="1815465" cy="292761"/>
          </a:xfrm>
        </p:spPr>
        <p:txBody>
          <a:bodyPr/>
          <a:lstStyle/>
          <a:p>
            <a:pPr>
              <a:defRPr/>
            </a:pPr>
            <a:r>
              <a:rPr lang="en-US" altLang="en-US" sz="1200" dirty="0" err="1" smtClean="0">
                <a:latin typeface="Footlight MT Light" panose="0204060206030A020304" pitchFamily="18" charset="0"/>
              </a:rPr>
              <a:t>Ema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</a:t>
            </a:r>
            <a:r>
              <a:rPr lang="hr-HR" altLang="en-US" sz="1200" dirty="0" err="1" smtClean="0">
                <a:latin typeface="Footlight MT Light" panose="0204060206030A020304" pitchFamily="18" charset="0"/>
              </a:rPr>
              <a:t>Ramayana</a:t>
            </a:r>
            <a:r>
              <a:rPr lang="hr-HR" altLang="en-US" sz="1200" dirty="0" smtClean="0">
                <a:latin typeface="Footlight MT Light" panose="0204060206030A020304" pitchFamily="18" charset="0"/>
              </a:rPr>
              <a:t> Nikolić</a:t>
            </a:r>
            <a:endParaRPr lang="en-US" altLang="en-US" sz="1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97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F0"/>
      </a:accent1>
      <a:accent2>
        <a:srgbClr val="8BA5CE"/>
      </a:accent2>
      <a:accent3>
        <a:srgbClr val="FFFFFF"/>
      </a:accent3>
      <a:accent4>
        <a:srgbClr val="000000"/>
      </a:accent4>
      <a:accent5>
        <a:srgbClr val="EBEFF6"/>
      </a:accent5>
      <a:accent6>
        <a:srgbClr val="7D95BA"/>
      </a:accent6>
      <a:hlink>
        <a:srgbClr val="3F598D"/>
      </a:hlink>
      <a:folHlink>
        <a:srgbClr val="4F70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F0"/>
        </a:accent1>
        <a:accent2>
          <a:srgbClr val="8BA5CE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7D95BA"/>
        </a:accent6>
        <a:hlink>
          <a:srgbClr val="3F598D"/>
        </a:hlink>
        <a:folHlink>
          <a:srgbClr val="4F70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1158</Words>
  <Application>Microsoft Office PowerPoint</Application>
  <PresentationFormat>Prikaz na zaslonu (4:3)</PresentationFormat>
  <Paragraphs>224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Algerian</vt:lpstr>
      <vt:lpstr>Arial</vt:lpstr>
      <vt:lpstr>Calibri</vt:lpstr>
      <vt:lpstr>Footlight MT Light</vt:lpstr>
      <vt:lpstr>Times New Roman</vt:lpstr>
      <vt:lpstr>Default Design</vt:lpstr>
      <vt:lpstr>Braća GRIMM  USPAVANA LJEPOTICA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Book Template</dc:title>
  <dc:creator>Presentation Magazine</dc:creator>
  <cp:lastModifiedBy>knjižnica</cp:lastModifiedBy>
  <cp:revision>38</cp:revision>
  <dcterms:created xsi:type="dcterms:W3CDTF">2006-02-27T22:56:03Z</dcterms:created>
  <dcterms:modified xsi:type="dcterms:W3CDTF">2017-11-15T12:17:45Z</dcterms:modified>
</cp:coreProperties>
</file>