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59" r:id="rId2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c:style val="2"/>
  <c:chart>
    <c:autoTitleDeleted val="1"/>
    <c:view3D>
      <c:rotX val="13"/>
      <c:rotY val="18"/>
      <c:rAngAx val="0"/>
      <c:perspective val="46"/>
    </c:view3D>
    <c:floor>
      <c:thickness val="0"/>
      <c:spPr>
        <a:noFill/>
        <a:ln w="9528">
          <a:solidFill>
            <a:srgbClr val="868686"/>
          </a:solidFill>
          <a:prstDash val="solid"/>
          <a:round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xMode val="edge"/>
          <c:yMode val="edge"/>
          <c:x val="6.9354386306606326E-3"/>
          <c:y val="1.226633435668222E-2"/>
          <c:w val="0.99219411684427605"/>
          <c:h val="0.98277753528733858"/>
        </c:manualLayout>
      </c:layout>
      <c:bar3DChart>
        <c:barDir val="col"/>
        <c:grouping val="stacked"/>
        <c:varyColors val="0"/>
        <c:ser>
          <c:idx val="0"/>
          <c:order val="0"/>
          <c:tx>
            <c:v>Skup 1</c:v>
          </c:tx>
          <c:spPr>
            <a:solidFill>
              <a:srgbClr val="72A376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74</c:v>
              </c:pt>
              <c:pt idx="1">
                <c:v>11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1"/>
          <c:order val="1"/>
          <c:tx>
            <c:v>Skup 2</c:v>
          </c:tx>
          <c:spPr>
            <a:solidFill>
              <a:srgbClr val="B0CCB0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2"/>
          <c:order val="2"/>
          <c:tx>
            <c:v>Skup 3</c:v>
          </c:tx>
          <c:spPr>
            <a:solidFill>
              <a:srgbClr val="A8CDD7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020544"/>
        <c:axId val="77019008"/>
        <c:axId val="0"/>
      </c:bar3DChart>
      <c:valAx>
        <c:axId val="77019008"/>
        <c:scaling>
          <c:orientation val="minMax"/>
        </c:scaling>
        <c:delete val="0"/>
        <c:axPos val="l"/>
        <c:majorGridlines>
          <c:spPr>
            <a:ln w="9528">
              <a:solidFill>
                <a:srgbClr val="868686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77020544"/>
        <c:crosses val="autoZero"/>
        <c:crossBetween val="between"/>
      </c:valAx>
      <c:catAx>
        <c:axId val="77020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7701900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hr-HR" sz="1800" b="0" i="0" u="none" strike="noStrike" kern="1200" baseline="0">
          <a:solidFill>
            <a:srgbClr val="000000"/>
          </a:solidFill>
          <a:latin typeface="Arial"/>
        </a:defRPr>
      </a:pPr>
      <a:endParaRPr lang="sr-Latn-R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c:style val="2"/>
  <c:chart>
    <c:autoTitleDeleted val="1"/>
    <c:view3D>
      <c:rotX val="13"/>
      <c:rotY val="18"/>
      <c:rAngAx val="0"/>
      <c:perspective val="46"/>
    </c:view3D>
    <c:floor>
      <c:thickness val="0"/>
      <c:spPr>
        <a:noFill/>
        <a:ln w="9528">
          <a:solidFill>
            <a:srgbClr val="868686"/>
          </a:solidFill>
          <a:prstDash val="solid"/>
          <a:round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Skup 1</c:v>
          </c:tx>
          <c:spPr>
            <a:solidFill>
              <a:srgbClr val="72A376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58</c:v>
              </c:pt>
              <c:pt idx="1">
                <c:v>27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1"/>
          <c:order val="1"/>
          <c:tx>
            <c:v>Skup 2</c:v>
          </c:tx>
          <c:spPr>
            <a:solidFill>
              <a:srgbClr val="B0CCB0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2"/>
          <c:order val="2"/>
          <c:tx>
            <c:v>Skup 3</c:v>
          </c:tx>
          <c:spPr>
            <a:solidFill>
              <a:srgbClr val="A8CDD7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703488"/>
        <c:axId val="80697600"/>
        <c:axId val="0"/>
      </c:bar3DChart>
      <c:valAx>
        <c:axId val="80697600"/>
        <c:scaling>
          <c:orientation val="minMax"/>
        </c:scaling>
        <c:delete val="0"/>
        <c:axPos val="l"/>
        <c:majorGridlines>
          <c:spPr>
            <a:ln w="9528">
              <a:solidFill>
                <a:srgbClr val="868686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0703488"/>
        <c:crosses val="autoZero"/>
        <c:crossBetween val="between"/>
      </c:valAx>
      <c:catAx>
        <c:axId val="80703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069760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hr-HR" sz="1800" b="0" i="0" u="none" strike="noStrike" kern="1200" baseline="0">
          <a:solidFill>
            <a:srgbClr val="000000"/>
          </a:solidFill>
          <a:latin typeface="Arial"/>
        </a:defRPr>
      </a:pPr>
      <a:endParaRPr lang="sr-Latn-R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c:style val="2"/>
  <c:chart>
    <c:autoTitleDeleted val="1"/>
    <c:view3D>
      <c:rotX val="13"/>
      <c:rotY val="18"/>
      <c:rAngAx val="0"/>
      <c:perspective val="46"/>
    </c:view3D>
    <c:floor>
      <c:thickness val="0"/>
      <c:spPr>
        <a:noFill/>
        <a:ln w="9528">
          <a:solidFill>
            <a:srgbClr val="868686"/>
          </a:solidFill>
          <a:prstDash val="solid"/>
          <a:round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Skup 1</c:v>
          </c:tx>
          <c:spPr>
            <a:solidFill>
              <a:srgbClr val="72A376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80</c:v>
              </c:pt>
              <c:pt idx="1">
                <c:v>5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1"/>
          <c:order val="1"/>
          <c:tx>
            <c:v>Skup 2</c:v>
          </c:tx>
          <c:spPr>
            <a:solidFill>
              <a:srgbClr val="B0CCB0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2"/>
          <c:order val="2"/>
          <c:tx>
            <c:v>Skup 3</c:v>
          </c:tx>
          <c:spPr>
            <a:solidFill>
              <a:srgbClr val="A8CDD7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731520"/>
        <c:axId val="80729984"/>
        <c:axId val="0"/>
      </c:bar3DChart>
      <c:valAx>
        <c:axId val="80729984"/>
        <c:scaling>
          <c:orientation val="minMax"/>
        </c:scaling>
        <c:delete val="0"/>
        <c:axPos val="l"/>
        <c:majorGridlines>
          <c:spPr>
            <a:ln w="9528">
              <a:solidFill>
                <a:srgbClr val="868686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0731520"/>
        <c:crosses val="autoZero"/>
        <c:crossBetween val="between"/>
      </c:valAx>
      <c:catAx>
        <c:axId val="80731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0729984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hr-HR" sz="1800" b="0" i="0" u="none" strike="noStrike" kern="1200" baseline="0">
          <a:solidFill>
            <a:srgbClr val="000000"/>
          </a:solidFill>
          <a:latin typeface="Arial"/>
        </a:defRPr>
      </a:pPr>
      <a:endParaRPr lang="sr-Latn-R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c:style val="2"/>
  <c:chart>
    <c:autoTitleDeleted val="1"/>
    <c:view3D>
      <c:rotX val="13"/>
      <c:rotY val="18"/>
      <c:rAngAx val="0"/>
      <c:perspective val="46"/>
    </c:view3D>
    <c:floor>
      <c:thickness val="0"/>
      <c:spPr>
        <a:noFill/>
        <a:ln w="9528">
          <a:solidFill>
            <a:srgbClr val="868686"/>
          </a:solidFill>
          <a:prstDash val="solid"/>
          <a:round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Skup 1</c:v>
          </c:tx>
          <c:spPr>
            <a:solidFill>
              <a:srgbClr val="72A376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PROTIVIM SE</c:v>
              </c:pt>
              <c:pt idx="1">
                <c:v>NE PROTIVIM SE</c:v>
              </c:pt>
              <c:pt idx="2">
                <c:v>NE ZANIMA ME</c:v>
              </c:pt>
            </c:strLit>
          </c:cat>
          <c:val>
            <c:numLit>
              <c:formatCode>General</c:formatCode>
              <c:ptCount val="4"/>
              <c:pt idx="0">
                <c:v>69</c:v>
              </c:pt>
              <c:pt idx="1">
                <c:v>8</c:v>
              </c:pt>
              <c:pt idx="2">
                <c:v>8</c:v>
              </c:pt>
              <c:pt idx="3">
                <c:v>0</c:v>
              </c:pt>
            </c:numLit>
          </c:val>
        </c:ser>
        <c:ser>
          <c:idx val="1"/>
          <c:order val="1"/>
          <c:tx>
            <c:v>Skup 2</c:v>
          </c:tx>
          <c:spPr>
            <a:solidFill>
              <a:srgbClr val="B0CCB0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PROTIVIM SE</c:v>
              </c:pt>
              <c:pt idx="1">
                <c:v>NE PROTIVIM SE</c:v>
              </c:pt>
              <c:pt idx="2">
                <c:v>NE ZANIMA ME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2"/>
          <c:order val="2"/>
          <c:tx>
            <c:v>Skup 3</c:v>
          </c:tx>
          <c:spPr>
            <a:solidFill>
              <a:srgbClr val="A8CDD7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PROTIVIM SE</c:v>
              </c:pt>
              <c:pt idx="1">
                <c:v>NE PROTIVIM SE</c:v>
              </c:pt>
              <c:pt idx="2">
                <c:v>NE ZANIMA ME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960896"/>
        <c:axId val="80959360"/>
        <c:axId val="0"/>
      </c:bar3DChart>
      <c:valAx>
        <c:axId val="80959360"/>
        <c:scaling>
          <c:orientation val="minMax"/>
        </c:scaling>
        <c:delete val="0"/>
        <c:axPos val="l"/>
        <c:majorGridlines>
          <c:spPr>
            <a:ln w="9528">
              <a:solidFill>
                <a:srgbClr val="868686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0960896"/>
        <c:crossesAt val="1"/>
        <c:crossBetween val="between"/>
      </c:valAx>
      <c:catAx>
        <c:axId val="80960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095936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hr-HR" sz="1800" b="0" i="0" u="none" strike="noStrike" kern="1200" baseline="0">
          <a:solidFill>
            <a:srgbClr val="000000"/>
          </a:solidFill>
          <a:latin typeface="Arial"/>
        </a:defRPr>
      </a:pPr>
      <a:endParaRPr lang="sr-Latn-R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c:style val="2"/>
  <c:chart>
    <c:autoTitleDeleted val="1"/>
    <c:view3D>
      <c:rotX val="13"/>
      <c:rotY val="18"/>
      <c:rAngAx val="0"/>
      <c:perspective val="46"/>
    </c:view3D>
    <c:floor>
      <c:thickness val="0"/>
      <c:spPr>
        <a:noFill/>
        <a:ln w="9528">
          <a:solidFill>
            <a:srgbClr val="868686"/>
          </a:solidFill>
          <a:prstDash val="solid"/>
          <a:round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Skup 1</c:v>
          </c:tx>
          <c:spPr>
            <a:solidFill>
              <a:srgbClr val="72A376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78</c:v>
              </c:pt>
              <c:pt idx="1">
                <c:v>7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1"/>
          <c:order val="1"/>
          <c:tx>
            <c:v>Skup 2</c:v>
          </c:tx>
          <c:spPr>
            <a:solidFill>
              <a:srgbClr val="B0CCB0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2"/>
          <c:order val="2"/>
          <c:tx>
            <c:v>Skup 3</c:v>
          </c:tx>
          <c:spPr>
            <a:solidFill>
              <a:srgbClr val="A8CDD7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825728"/>
        <c:axId val="80824192"/>
        <c:axId val="0"/>
      </c:bar3DChart>
      <c:valAx>
        <c:axId val="80824192"/>
        <c:scaling>
          <c:orientation val="minMax"/>
        </c:scaling>
        <c:delete val="0"/>
        <c:axPos val="l"/>
        <c:majorGridlines>
          <c:spPr>
            <a:ln w="9528">
              <a:solidFill>
                <a:srgbClr val="868686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0825728"/>
        <c:crosses val="autoZero"/>
        <c:crossBetween val="between"/>
      </c:valAx>
      <c:catAx>
        <c:axId val="80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0824192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hr-HR" sz="1800" b="0" i="0" u="none" strike="noStrike" kern="1200" baseline="0">
          <a:solidFill>
            <a:srgbClr val="000000"/>
          </a:solidFill>
          <a:latin typeface="Arial"/>
        </a:defRPr>
      </a:pPr>
      <a:endParaRPr lang="sr-Latn-R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c:style val="2"/>
  <c:chart>
    <c:autoTitleDeleted val="1"/>
    <c:view3D>
      <c:rotX val="13"/>
      <c:rotY val="18"/>
      <c:rAngAx val="0"/>
      <c:perspective val="46"/>
    </c:view3D>
    <c:floor>
      <c:thickness val="0"/>
      <c:spPr>
        <a:noFill/>
        <a:ln w="9528">
          <a:solidFill>
            <a:srgbClr val="868686"/>
          </a:solidFill>
          <a:prstDash val="solid"/>
          <a:round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Skup 1</c:v>
          </c:tx>
          <c:spPr>
            <a:solidFill>
              <a:srgbClr val="72A376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80</c:v>
              </c:pt>
              <c:pt idx="1">
                <c:v>5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1"/>
          <c:order val="1"/>
          <c:tx>
            <c:v>Skup 2</c:v>
          </c:tx>
          <c:spPr>
            <a:solidFill>
              <a:srgbClr val="B0CCB0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2"/>
          <c:order val="2"/>
          <c:tx>
            <c:v>Skup 3</c:v>
          </c:tx>
          <c:spPr>
            <a:solidFill>
              <a:srgbClr val="A8CDD7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870400"/>
        <c:axId val="80868864"/>
        <c:axId val="0"/>
      </c:bar3DChart>
      <c:valAx>
        <c:axId val="80868864"/>
        <c:scaling>
          <c:orientation val="minMax"/>
        </c:scaling>
        <c:delete val="0"/>
        <c:axPos val="l"/>
        <c:majorGridlines>
          <c:spPr>
            <a:ln w="9528">
              <a:solidFill>
                <a:srgbClr val="868686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0870400"/>
        <c:crosses val="autoZero"/>
        <c:crossBetween val="between"/>
      </c:valAx>
      <c:catAx>
        <c:axId val="80870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0868864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hr-HR" sz="1800" b="0" i="0" u="none" strike="noStrike" kern="1200" baseline="0">
          <a:solidFill>
            <a:srgbClr val="000000"/>
          </a:solidFill>
          <a:latin typeface="Arial"/>
        </a:defRPr>
      </a:pPr>
      <a:endParaRPr lang="sr-Latn-R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c:style val="2"/>
  <c:chart>
    <c:autoTitleDeleted val="1"/>
    <c:view3D>
      <c:rotX val="13"/>
      <c:rotY val="18"/>
      <c:rAngAx val="0"/>
      <c:perspective val="46"/>
    </c:view3D>
    <c:floor>
      <c:thickness val="0"/>
      <c:spPr>
        <a:noFill/>
        <a:ln w="9528">
          <a:solidFill>
            <a:srgbClr val="868686"/>
          </a:solidFill>
          <a:prstDash val="solid"/>
          <a:round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Skup 1</c:v>
          </c:tx>
          <c:spPr>
            <a:solidFill>
              <a:srgbClr val="72A376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500 kn</c:v>
              </c:pt>
              <c:pt idx="1">
                <c:v>&gt; 500 kn</c:v>
              </c:pt>
              <c:pt idx="2">
                <c:v>&gt;1000 kn</c:v>
              </c:pt>
              <c:pt idx="3">
                <c:v>0 kn</c:v>
              </c:pt>
            </c:strLit>
          </c:cat>
          <c:val>
            <c:numLit>
              <c:formatCode>General</c:formatCode>
              <c:ptCount val="4"/>
              <c:pt idx="0">
                <c:v>26</c:v>
              </c:pt>
              <c:pt idx="1">
                <c:v>14</c:v>
              </c:pt>
              <c:pt idx="2">
                <c:v>42</c:v>
              </c:pt>
              <c:pt idx="3">
                <c:v>3</c:v>
              </c:pt>
            </c:numLit>
          </c:val>
        </c:ser>
        <c:ser>
          <c:idx val="1"/>
          <c:order val="1"/>
          <c:tx>
            <c:v>Skup 2</c:v>
          </c:tx>
          <c:spPr>
            <a:solidFill>
              <a:srgbClr val="B0CCB0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500 kn</c:v>
              </c:pt>
              <c:pt idx="1">
                <c:v>&gt; 500 kn</c:v>
              </c:pt>
              <c:pt idx="2">
                <c:v>&gt;1000 kn</c:v>
              </c:pt>
              <c:pt idx="3">
                <c:v>0 kn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2"/>
          <c:order val="2"/>
          <c:tx>
            <c:v>Skup 3</c:v>
          </c:tx>
          <c:spPr>
            <a:solidFill>
              <a:srgbClr val="A8CDD7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500 kn</c:v>
              </c:pt>
              <c:pt idx="1">
                <c:v>&gt; 500 kn</c:v>
              </c:pt>
              <c:pt idx="2">
                <c:v>&gt;1000 kn</c:v>
              </c:pt>
              <c:pt idx="3">
                <c:v>0 kn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931456"/>
        <c:axId val="80929920"/>
        <c:axId val="0"/>
      </c:bar3DChart>
      <c:valAx>
        <c:axId val="80929920"/>
        <c:scaling>
          <c:orientation val="minMax"/>
        </c:scaling>
        <c:delete val="0"/>
        <c:axPos val="l"/>
        <c:majorGridlines>
          <c:spPr>
            <a:ln w="9528">
              <a:solidFill>
                <a:srgbClr val="868686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0931456"/>
        <c:crosses val="autoZero"/>
        <c:crossBetween val="between"/>
      </c:valAx>
      <c:catAx>
        <c:axId val="80931456"/>
        <c:scaling>
          <c:orientation val="minMax"/>
        </c:scaling>
        <c:delete val="0"/>
        <c:axPos val="b"/>
        <c:numFmt formatCode="[$kn-41A]#,##0&quot; &quot;;[Red]&quot;(&quot;[$kn-41A]#,##0&quot;)&quot;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092992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hr-HR" sz="1800" b="0" i="0" u="none" strike="noStrike" kern="1200" baseline="0">
          <a:solidFill>
            <a:srgbClr val="000000"/>
          </a:solidFill>
          <a:latin typeface="Arial"/>
        </a:defRPr>
      </a:pPr>
      <a:endParaRPr lang="sr-Latn-R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c:style val="2"/>
  <c:chart>
    <c:autoTitleDeleted val="1"/>
    <c:view3D>
      <c:rotX val="13"/>
      <c:rotY val="18"/>
      <c:rAngAx val="0"/>
      <c:perspective val="46"/>
    </c:view3D>
    <c:floor>
      <c:thickness val="0"/>
      <c:spPr>
        <a:noFill/>
        <a:ln w="9528">
          <a:solidFill>
            <a:srgbClr val="868686"/>
          </a:solidFill>
          <a:prstDash val="solid"/>
          <a:round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Skup 1</c:v>
          </c:tx>
          <c:spPr>
            <a:solidFill>
              <a:srgbClr val="72A376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38</c:v>
              </c:pt>
              <c:pt idx="1">
                <c:v>47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1"/>
          <c:order val="1"/>
          <c:tx>
            <c:v>Skup 2</c:v>
          </c:tx>
          <c:spPr>
            <a:solidFill>
              <a:srgbClr val="B0CCB0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2"/>
          <c:order val="2"/>
          <c:tx>
            <c:v>Skup 3</c:v>
          </c:tx>
          <c:spPr>
            <a:solidFill>
              <a:srgbClr val="A8CDD7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213696"/>
        <c:axId val="81212160"/>
        <c:axId val="0"/>
      </c:bar3DChart>
      <c:valAx>
        <c:axId val="81212160"/>
        <c:scaling>
          <c:orientation val="minMax"/>
        </c:scaling>
        <c:delete val="0"/>
        <c:axPos val="l"/>
        <c:majorGridlines>
          <c:spPr>
            <a:ln w="9528">
              <a:solidFill>
                <a:srgbClr val="868686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1213696"/>
        <c:crosses val="autoZero"/>
        <c:crossBetween val="between"/>
      </c:valAx>
      <c:catAx>
        <c:axId val="81213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121216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hr-HR" sz="1800" b="0" i="0" u="none" strike="noStrike" kern="1200" baseline="0">
          <a:solidFill>
            <a:srgbClr val="000000"/>
          </a:solidFill>
          <a:latin typeface="Arial"/>
        </a:defRPr>
      </a:pPr>
      <a:endParaRPr lang="sr-Latn-R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c:style val="2"/>
  <c:chart>
    <c:autoTitleDeleted val="1"/>
    <c:view3D>
      <c:rotX val="13"/>
      <c:rotY val="18"/>
      <c:rAngAx val="0"/>
      <c:perspective val="46"/>
    </c:view3D>
    <c:floor>
      <c:thickness val="0"/>
      <c:spPr>
        <a:noFill/>
        <a:ln w="9528">
          <a:solidFill>
            <a:srgbClr val="868686"/>
          </a:solidFill>
          <a:prstDash val="solid"/>
          <a:round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Skup 1</c:v>
          </c:tx>
          <c:spPr>
            <a:solidFill>
              <a:srgbClr val="72A376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62</c:v>
              </c:pt>
              <c:pt idx="1">
                <c:v>23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1"/>
          <c:order val="1"/>
          <c:tx>
            <c:v>Skup 2</c:v>
          </c:tx>
          <c:spPr>
            <a:solidFill>
              <a:srgbClr val="B0CCB0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2"/>
          <c:order val="2"/>
          <c:tx>
            <c:v>Skup 3</c:v>
          </c:tx>
          <c:spPr>
            <a:solidFill>
              <a:srgbClr val="A8CDD7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266176"/>
        <c:axId val="81264640"/>
        <c:axId val="0"/>
      </c:bar3DChart>
      <c:valAx>
        <c:axId val="81264640"/>
        <c:scaling>
          <c:orientation val="minMax"/>
        </c:scaling>
        <c:delete val="0"/>
        <c:axPos val="l"/>
        <c:majorGridlines>
          <c:spPr>
            <a:ln w="9528">
              <a:solidFill>
                <a:srgbClr val="868686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1266176"/>
        <c:crosses val="autoZero"/>
        <c:crossBetween val="between"/>
      </c:valAx>
      <c:catAx>
        <c:axId val="81266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126464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hr-HR" sz="1800" b="0" i="0" u="none" strike="noStrike" kern="1200" baseline="0">
          <a:solidFill>
            <a:srgbClr val="000000"/>
          </a:solidFill>
          <a:latin typeface="Arial"/>
        </a:defRPr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c:style val="2"/>
  <c:chart>
    <c:autoTitleDeleted val="1"/>
    <c:view3D>
      <c:rotX val="13"/>
      <c:rotY val="18"/>
      <c:rAngAx val="0"/>
      <c:perspective val="46"/>
    </c:view3D>
    <c:floor>
      <c:thickness val="0"/>
      <c:spPr>
        <a:noFill/>
        <a:ln w="9528">
          <a:solidFill>
            <a:srgbClr val="868686"/>
          </a:solidFill>
          <a:prstDash val="solid"/>
          <a:round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Stupac1</c:v>
          </c:tx>
          <c:spPr>
            <a:solidFill>
              <a:srgbClr val="72A376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55</c:v>
              </c:pt>
              <c:pt idx="1">
                <c:v>30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1"/>
          <c:order val="1"/>
          <c:tx>
            <c:v>Stupac2</c:v>
          </c:tx>
          <c:spPr>
            <a:solidFill>
              <a:srgbClr val="B0CCB0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2"/>
          <c:order val="2"/>
          <c:tx>
            <c:v>Stupac3</c:v>
          </c:tx>
          <c:spPr>
            <a:solidFill>
              <a:srgbClr val="A8CDD7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069696"/>
        <c:axId val="77068160"/>
        <c:axId val="0"/>
      </c:bar3DChart>
      <c:valAx>
        <c:axId val="77068160"/>
        <c:scaling>
          <c:orientation val="minMax"/>
        </c:scaling>
        <c:delete val="0"/>
        <c:axPos val="l"/>
        <c:majorGridlines>
          <c:spPr>
            <a:ln w="9528">
              <a:solidFill>
                <a:srgbClr val="868686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77069696"/>
        <c:crosses val="autoZero"/>
        <c:crossBetween val="between"/>
      </c:valAx>
      <c:catAx>
        <c:axId val="77069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7706816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hr-HR" sz="1800" b="0" i="0" u="none" strike="noStrike" kern="1200" baseline="0">
          <a:solidFill>
            <a:srgbClr val="000000"/>
          </a:solidFill>
          <a:latin typeface="Arial"/>
        </a:defRPr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c:style val="2"/>
  <c:chart>
    <c:autoTitleDeleted val="1"/>
    <c:view3D>
      <c:rotX val="13"/>
      <c:rotY val="18"/>
      <c:rAngAx val="0"/>
      <c:perspective val="46"/>
    </c:view3D>
    <c:floor>
      <c:thickness val="0"/>
      <c:spPr>
        <a:noFill/>
        <a:ln w="9528">
          <a:solidFill>
            <a:srgbClr val="868686"/>
          </a:solidFill>
          <a:prstDash val="solid"/>
          <a:round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xMode val="edge"/>
          <c:yMode val="edge"/>
          <c:x val="1.1452545251531259E-2"/>
          <c:y val="3.5993712720291442E-2"/>
          <c:w val="0.96335185519509992"/>
          <c:h val="0.96400628727970861"/>
        </c:manualLayout>
      </c:layout>
      <c:bar3DChart>
        <c:barDir val="col"/>
        <c:grouping val="stacked"/>
        <c:varyColors val="0"/>
        <c:ser>
          <c:idx val="0"/>
          <c:order val="0"/>
          <c:tx>
            <c:v>Skup 1</c:v>
          </c:tx>
          <c:spPr>
            <a:solidFill>
              <a:srgbClr val="72A376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70</c:v>
              </c:pt>
              <c:pt idx="1">
                <c:v>15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1"/>
          <c:order val="1"/>
          <c:tx>
            <c:v>Skup 2</c:v>
          </c:tx>
          <c:spPr>
            <a:solidFill>
              <a:srgbClr val="B0CCB0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2"/>
          <c:order val="2"/>
          <c:tx>
            <c:v>Skup 3</c:v>
          </c:tx>
          <c:spPr>
            <a:solidFill>
              <a:srgbClr val="A8CDD7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522240"/>
        <c:axId val="80520704"/>
        <c:axId val="0"/>
      </c:bar3DChart>
      <c:valAx>
        <c:axId val="80520704"/>
        <c:scaling>
          <c:orientation val="minMax"/>
        </c:scaling>
        <c:delete val="0"/>
        <c:axPos val="l"/>
        <c:majorGridlines>
          <c:spPr>
            <a:ln w="9528">
              <a:solidFill>
                <a:srgbClr val="868686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0522240"/>
        <c:crosses val="autoZero"/>
        <c:crossBetween val="between"/>
      </c:valAx>
      <c:catAx>
        <c:axId val="80522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0520704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hr-HR" sz="1800" b="0" i="0" u="none" strike="noStrike" kern="1200" baseline="0">
          <a:solidFill>
            <a:srgbClr val="000000"/>
          </a:solidFill>
          <a:latin typeface="Arial"/>
        </a:defRPr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c:style val="2"/>
  <c:chart>
    <c:autoTitleDeleted val="1"/>
    <c:view3D>
      <c:rotX val="13"/>
      <c:rotY val="18"/>
      <c:rAngAx val="0"/>
      <c:perspective val="46"/>
    </c:view3D>
    <c:floor>
      <c:thickness val="0"/>
      <c:spPr>
        <a:noFill/>
        <a:ln w="9528">
          <a:solidFill>
            <a:srgbClr val="868686"/>
          </a:solidFill>
          <a:prstDash val="solid"/>
          <a:round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Skup 1</c:v>
          </c:tx>
          <c:spPr>
            <a:solidFill>
              <a:srgbClr val="72A376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75</c:v>
              </c:pt>
              <c:pt idx="1">
                <c:v>10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1"/>
          <c:order val="1"/>
          <c:tx>
            <c:v>Skup 2</c:v>
          </c:tx>
          <c:spPr>
            <a:solidFill>
              <a:srgbClr val="B0CCB0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2"/>
          <c:order val="2"/>
          <c:tx>
            <c:v>Skup 3</c:v>
          </c:tx>
          <c:spPr>
            <a:solidFill>
              <a:srgbClr val="A8CDD7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080832"/>
        <c:axId val="77079296"/>
        <c:axId val="0"/>
      </c:bar3DChart>
      <c:valAx>
        <c:axId val="77079296"/>
        <c:scaling>
          <c:orientation val="minMax"/>
        </c:scaling>
        <c:delete val="0"/>
        <c:axPos val="l"/>
        <c:majorGridlines>
          <c:spPr>
            <a:ln w="9528">
              <a:solidFill>
                <a:srgbClr val="868686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77080832"/>
        <c:crosses val="autoZero"/>
        <c:crossBetween val="between"/>
      </c:valAx>
      <c:catAx>
        <c:axId val="77080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77079296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hr-HR" sz="1800" b="0" i="0" u="none" strike="noStrike" kern="1200" baseline="0">
          <a:solidFill>
            <a:srgbClr val="000000"/>
          </a:solidFill>
          <a:latin typeface="Arial"/>
        </a:defRPr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c:style val="2"/>
  <c:chart>
    <c:autoTitleDeleted val="1"/>
    <c:view3D>
      <c:rotX val="13"/>
      <c:rotY val="18"/>
      <c:rAngAx val="0"/>
      <c:perspective val="46"/>
    </c:view3D>
    <c:floor>
      <c:thickness val="0"/>
      <c:spPr>
        <a:noFill/>
        <a:ln w="9528">
          <a:solidFill>
            <a:srgbClr val="868686"/>
          </a:solidFill>
          <a:prstDash val="solid"/>
          <a:round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xMode val="edge"/>
          <c:yMode val="edge"/>
          <c:x val="1.4583326156499595E-2"/>
          <c:y val="3.1250046136879137E-2"/>
          <c:w val="0.96666668307085812"/>
          <c:h val="0.96874995386312091"/>
        </c:manualLayout>
      </c:layout>
      <c:bar3DChart>
        <c:barDir val="col"/>
        <c:grouping val="stacked"/>
        <c:varyColors val="0"/>
        <c:ser>
          <c:idx val="0"/>
          <c:order val="0"/>
          <c:tx>
            <c:v>Skup 1</c:v>
          </c:tx>
          <c:spPr>
            <a:solidFill>
              <a:srgbClr val="72A376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  <c:pt idx="2">
                <c:v>NE ZANIMA ME</c:v>
              </c:pt>
            </c:strLit>
          </c:cat>
          <c:val>
            <c:numLit>
              <c:formatCode>General</c:formatCode>
              <c:ptCount val="4"/>
              <c:pt idx="0">
                <c:v>50</c:v>
              </c:pt>
              <c:pt idx="1">
                <c:v>24</c:v>
              </c:pt>
              <c:pt idx="2">
                <c:v>11</c:v>
              </c:pt>
              <c:pt idx="3">
                <c:v>0</c:v>
              </c:pt>
            </c:numLit>
          </c:val>
        </c:ser>
        <c:ser>
          <c:idx val="1"/>
          <c:order val="1"/>
          <c:tx>
            <c:v>Skup 2</c:v>
          </c:tx>
          <c:spPr>
            <a:solidFill>
              <a:srgbClr val="B0CCB0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  <c:pt idx="2">
                <c:v>NE ZANIMA ME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2"/>
          <c:order val="2"/>
          <c:tx>
            <c:v>Skup 3</c:v>
          </c:tx>
          <c:spPr>
            <a:solidFill>
              <a:srgbClr val="A8CDD7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  <c:pt idx="2">
                <c:v>NE ZANIMA ME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496512"/>
        <c:axId val="80494976"/>
        <c:axId val="0"/>
      </c:bar3DChart>
      <c:valAx>
        <c:axId val="80494976"/>
        <c:scaling>
          <c:orientation val="minMax"/>
        </c:scaling>
        <c:delete val="0"/>
        <c:axPos val="l"/>
        <c:majorGridlines>
          <c:spPr>
            <a:ln w="9528">
              <a:solidFill>
                <a:srgbClr val="868686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0496512"/>
        <c:crosses val="autoZero"/>
        <c:crossBetween val="between"/>
      </c:valAx>
      <c:catAx>
        <c:axId val="80496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0494976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hr-HR" sz="1800" b="0" i="0" u="none" strike="noStrike" kern="1200" baseline="0">
          <a:solidFill>
            <a:srgbClr val="000000"/>
          </a:solidFill>
          <a:latin typeface="Arial"/>
        </a:defRPr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c:style val="2"/>
  <c:chart>
    <c:autoTitleDeleted val="1"/>
    <c:view3D>
      <c:rotX val="13"/>
      <c:rotY val="18"/>
      <c:rAngAx val="0"/>
      <c:perspective val="46"/>
    </c:view3D>
    <c:floor>
      <c:thickness val="0"/>
      <c:spPr>
        <a:noFill/>
        <a:ln w="9528">
          <a:solidFill>
            <a:srgbClr val="868686"/>
          </a:solidFill>
          <a:prstDash val="solid"/>
          <a:round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Skup 1</c:v>
          </c:tx>
          <c:spPr>
            <a:solidFill>
              <a:srgbClr val="72A376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17</c:v>
              </c:pt>
              <c:pt idx="1">
                <c:v>68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1"/>
          <c:order val="1"/>
          <c:tx>
            <c:v>Stupac1</c:v>
          </c:tx>
          <c:spPr>
            <a:solidFill>
              <a:srgbClr val="B0CCB0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2"/>
          <c:order val="2"/>
          <c:tx>
            <c:v>Skup 3</c:v>
          </c:tx>
          <c:spPr>
            <a:solidFill>
              <a:srgbClr val="A8CDD7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186560"/>
        <c:axId val="77185024"/>
        <c:axId val="0"/>
      </c:bar3DChart>
      <c:valAx>
        <c:axId val="77185024"/>
        <c:scaling>
          <c:orientation val="minMax"/>
        </c:scaling>
        <c:delete val="0"/>
        <c:axPos val="l"/>
        <c:majorGridlines>
          <c:spPr>
            <a:ln w="9528">
              <a:solidFill>
                <a:srgbClr val="868686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77186560"/>
        <c:crosses val="autoZero"/>
        <c:crossBetween val="between"/>
      </c:valAx>
      <c:catAx>
        <c:axId val="77186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77185024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hr-HR" sz="1800" b="0" i="0" u="none" strike="noStrike" kern="1200" baseline="0">
          <a:solidFill>
            <a:srgbClr val="000000"/>
          </a:solidFill>
          <a:latin typeface="Arial"/>
        </a:defRPr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c:style val="2"/>
  <c:chart>
    <c:autoTitleDeleted val="1"/>
    <c:view3D>
      <c:rotX val="13"/>
      <c:rotY val="18"/>
      <c:rAngAx val="0"/>
      <c:perspective val="46"/>
    </c:view3D>
    <c:floor>
      <c:thickness val="0"/>
      <c:spPr>
        <a:noFill/>
        <a:ln w="9528">
          <a:solidFill>
            <a:srgbClr val="868686"/>
          </a:solidFill>
          <a:prstDash val="solid"/>
          <a:round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Skup 1</c:v>
          </c:tx>
          <c:spPr>
            <a:solidFill>
              <a:srgbClr val="72A376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26</c:v>
              </c:pt>
              <c:pt idx="1">
                <c:v>59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1"/>
          <c:order val="1"/>
          <c:tx>
            <c:v>Skup 2</c:v>
          </c:tx>
          <c:spPr>
            <a:solidFill>
              <a:srgbClr val="B0CCB0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2"/>
          <c:order val="2"/>
          <c:tx>
            <c:v>Skup 3</c:v>
          </c:tx>
          <c:spPr>
            <a:solidFill>
              <a:srgbClr val="A8CDD7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578048"/>
        <c:axId val="80576512"/>
        <c:axId val="0"/>
      </c:bar3DChart>
      <c:valAx>
        <c:axId val="80576512"/>
        <c:scaling>
          <c:orientation val="minMax"/>
        </c:scaling>
        <c:delete val="0"/>
        <c:axPos val="l"/>
        <c:majorGridlines>
          <c:spPr>
            <a:ln w="9528">
              <a:solidFill>
                <a:srgbClr val="868686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0578048"/>
        <c:crosses val="autoZero"/>
        <c:crossBetween val="between"/>
      </c:valAx>
      <c:catAx>
        <c:axId val="80578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0576512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hr-HR" sz="1800" b="0" i="0" u="none" strike="noStrike" kern="1200" baseline="0">
          <a:solidFill>
            <a:srgbClr val="000000"/>
          </a:solidFill>
          <a:latin typeface="Arial"/>
        </a:defRPr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c:style val="2"/>
  <c:chart>
    <c:autoTitleDeleted val="1"/>
    <c:view3D>
      <c:rotX val="13"/>
      <c:rotY val="18"/>
      <c:rAngAx val="0"/>
      <c:perspective val="46"/>
    </c:view3D>
    <c:floor>
      <c:thickness val="0"/>
      <c:spPr>
        <a:noFill/>
        <a:ln w="9528">
          <a:solidFill>
            <a:srgbClr val="868686"/>
          </a:solidFill>
          <a:prstDash val="solid"/>
          <a:round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Skup 1</c:v>
          </c:tx>
          <c:spPr>
            <a:solidFill>
              <a:srgbClr val="72A376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72</c:v>
              </c:pt>
              <c:pt idx="1">
                <c:v>13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1"/>
          <c:order val="1"/>
          <c:tx>
            <c:v>Skup 2</c:v>
          </c:tx>
          <c:spPr>
            <a:solidFill>
              <a:srgbClr val="B0CCB0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2"/>
          <c:order val="2"/>
          <c:tx>
            <c:v>Skup 3</c:v>
          </c:tx>
          <c:spPr>
            <a:solidFill>
              <a:srgbClr val="A8CDD7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597760"/>
        <c:axId val="80595968"/>
        <c:axId val="0"/>
      </c:bar3DChart>
      <c:valAx>
        <c:axId val="80595968"/>
        <c:scaling>
          <c:orientation val="minMax"/>
        </c:scaling>
        <c:delete val="0"/>
        <c:axPos val="l"/>
        <c:majorGridlines>
          <c:spPr>
            <a:ln w="9528">
              <a:solidFill>
                <a:srgbClr val="868686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0597760"/>
        <c:crosses val="autoZero"/>
        <c:crossBetween val="between"/>
      </c:valAx>
      <c:catAx>
        <c:axId val="80597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8059596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hr-HR" sz="1800" b="0" i="0" u="none" strike="noStrike" kern="1200" baseline="0">
          <a:solidFill>
            <a:srgbClr val="000000"/>
          </a:solidFill>
          <a:latin typeface="Arial"/>
        </a:defRPr>
      </a:pPr>
      <a:endParaRPr lang="sr-Latn-R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c:style val="2"/>
  <c:chart>
    <c:autoTitleDeleted val="1"/>
    <c:view3D>
      <c:rotX val="13"/>
      <c:rotY val="18"/>
      <c:rAngAx val="0"/>
      <c:perspective val="46"/>
    </c:view3D>
    <c:floor>
      <c:thickness val="0"/>
      <c:spPr>
        <a:noFill/>
        <a:ln w="9528">
          <a:solidFill>
            <a:srgbClr val="868686"/>
          </a:solidFill>
          <a:prstDash val="solid"/>
          <a:round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Skup 1</c:v>
          </c:tx>
          <c:spPr>
            <a:solidFill>
              <a:srgbClr val="72A376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64</c:v>
              </c:pt>
              <c:pt idx="1">
                <c:v>21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1"/>
          <c:order val="1"/>
          <c:tx>
            <c:v>Skup 2</c:v>
          </c:tx>
          <c:spPr>
            <a:solidFill>
              <a:srgbClr val="B0CCB0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2"/>
          <c:order val="2"/>
          <c:tx>
            <c:v>Skup 3</c:v>
          </c:tx>
          <c:spPr>
            <a:solidFill>
              <a:srgbClr val="A8CDD7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DA</c:v>
              </c:pt>
              <c:pt idx="1">
                <c:v>NE</c:v>
              </c:pt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394880"/>
        <c:axId val="76393088"/>
        <c:axId val="0"/>
      </c:bar3DChart>
      <c:valAx>
        <c:axId val="76393088"/>
        <c:scaling>
          <c:orientation val="minMax"/>
        </c:scaling>
        <c:delete val="0"/>
        <c:axPos val="l"/>
        <c:majorGridlines>
          <c:spPr>
            <a:ln w="9528">
              <a:solidFill>
                <a:srgbClr val="868686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76394880"/>
        <c:crosses val="autoZero"/>
        <c:crossBetween val="between"/>
      </c:valAx>
      <c:catAx>
        <c:axId val="76394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8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sr-Latn-RS"/>
          </a:p>
        </c:txPr>
        <c:crossAx val="7639308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hr-HR" sz="1800" b="0" i="0" u="none" strike="noStrike" kern="1200" baseline="0">
          <a:solidFill>
            <a:srgbClr val="000000"/>
          </a:solidFill>
          <a:latin typeface="Arial"/>
        </a:defRPr>
      </a:pPr>
      <a:endParaRPr lang="sr-Latn-R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Rectangle 3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A849C48C-A1E7-4E1F-844B-E9461765582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7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Arial"/>
      </a:defRPr>
    </a:lvl1pPr>
    <a:lvl2pPr marL="457200" marR="0" lvl="1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Arial"/>
      </a:defRPr>
    </a:lvl2pPr>
    <a:lvl3pPr marL="914400" marR="0" lvl="2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Arial"/>
      </a:defRPr>
    </a:lvl3pPr>
    <a:lvl4pPr marL="1371600" marR="0" lvl="3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Arial"/>
      </a:defRPr>
    </a:lvl4pPr>
    <a:lvl5pPr marL="1828800" marR="0" lvl="4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ni slajd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19047" y="425570"/>
            <a:ext cx="7772400" cy="1362071"/>
          </a:xfrm>
        </p:spPr>
        <p:txBody>
          <a:bodyPr anchor="b" anchorCtr="0"/>
          <a:lstStyle>
            <a:lvl1pPr algn="r">
              <a:defRPr sz="4000" b="1"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22311" y="1700217"/>
            <a:ext cx="7772400" cy="1500182"/>
          </a:xfrm>
        </p:spPr>
        <p:txBody>
          <a:bodyPr/>
          <a:lstStyle>
            <a:lvl1pPr marL="0" indent="0" algn="r">
              <a:spcBef>
                <a:spcPts val="500"/>
              </a:spcBef>
              <a:buNone/>
              <a:defRPr sz="2000"/>
            </a:lvl1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96391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431088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46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30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 noGrp="1"/>
          </p:cNvSpPr>
          <p:nvPr>
            <p:ph/>
          </p:nvPr>
        </p:nvSpPr>
        <p:spPr>
          <a:xfrm>
            <a:off x="457200" y="274640"/>
            <a:ext cx="8229600" cy="585152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18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29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89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5233989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3733796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/>
            </a:lvl1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038277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6705596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72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6629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733546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373316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733546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373316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16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6705596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18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699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167089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6476996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hr-HR" sz="4400" b="0" i="0" u="none" strike="noStrike" kern="0" cap="none" spc="0" baseline="0">
          <a:solidFill>
            <a:srgbClr val="4D5040"/>
          </a:solidFill>
          <a:uFillTx/>
          <a:latin typeface="Arial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Char char="•"/>
        <a:tabLst/>
        <a:defRPr lang="hr-HR" sz="3200" b="0" i="0" u="none" strike="noStrike" kern="0" cap="none" spc="0" baseline="0">
          <a:solidFill>
            <a:srgbClr val="4D5040"/>
          </a:solidFill>
          <a:uFillTx/>
          <a:latin typeface="Arial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Char char="–"/>
        <a:tabLst/>
        <a:defRPr lang="hr-HR" sz="2800" b="0" i="0" u="none" strike="noStrike" kern="0" cap="none" spc="0" baseline="0">
          <a:solidFill>
            <a:srgbClr val="4D5040"/>
          </a:solidFill>
          <a:uFillTx/>
          <a:latin typeface="Arial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Char char="•"/>
        <a:tabLst/>
        <a:defRPr lang="hr-HR" sz="2400" b="0" i="0" u="none" strike="noStrike" kern="0" cap="none" spc="0" baseline="0">
          <a:solidFill>
            <a:srgbClr val="4D5040"/>
          </a:solidFill>
          <a:uFillTx/>
          <a:latin typeface="Arial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Char char="–"/>
        <a:tabLst/>
        <a:defRPr lang="hr-HR" sz="2000" b="0" i="0" u="none" strike="noStrike" kern="0" cap="none" spc="0" baseline="0">
          <a:solidFill>
            <a:srgbClr val="4D5040"/>
          </a:solidFill>
          <a:uFillTx/>
          <a:latin typeface="Arial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Char char="»"/>
        <a:tabLst/>
        <a:defRPr lang="hr-HR" sz="2000" b="0" i="0" u="none" strike="noStrike" kern="0" cap="none" spc="0" baseline="0">
          <a:solidFill>
            <a:srgbClr val="4D5040"/>
          </a:solidFill>
          <a:uFillTx/>
          <a:latin typeface="Arial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 noGrp="1"/>
          </p:cNvSpPr>
          <p:nvPr>
            <p:ph type="title"/>
          </p:nvPr>
        </p:nvSpPr>
        <p:spPr>
          <a:xfrm>
            <a:off x="899595" y="764703"/>
            <a:ext cx="7772400" cy="1362071"/>
          </a:xfrm>
        </p:spPr>
        <p:txBody>
          <a:bodyPr anchorCtr="1"/>
          <a:lstStyle/>
          <a:p>
            <a:pPr lvl="0" algn="ctr"/>
            <a:r>
              <a:rPr lang="hr-HR" sz="3600"/>
              <a:t>EKOLOŠKA OSVIJEŠTENOST UČENIKA 3. I 4. RAZREDA </a:t>
            </a:r>
            <a:r>
              <a:rPr lang="hr-HR" sz="2800"/>
              <a:t>OŠ”August Harambašić” DONJI MIHOLJAC</a:t>
            </a:r>
            <a:endParaRPr lang="en-US" sz="2800"/>
          </a:p>
        </p:txBody>
      </p:sp>
      <p:sp>
        <p:nvSpPr>
          <p:cNvPr id="3" name="TekstniOkvir 1"/>
          <p:cNvSpPr txBox="1"/>
          <p:nvPr/>
        </p:nvSpPr>
        <p:spPr>
          <a:xfrm>
            <a:off x="4788027" y="4581125"/>
            <a:ext cx="4032449" cy="18466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4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-istraživanje učenika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4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EKO skupine „Mali zeleni”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4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rPr>
              <a:t>š</a:t>
            </a:r>
            <a:r>
              <a:rPr lang="hr-HR" sz="24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kolska godina 2017./2018.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r-HR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                          </a:t>
            </a:r>
            <a:r>
              <a:rPr lang="hr-HR" sz="24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prosinac 2017.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b="1"/>
              <a:t>8. Razvrstavaš li otpad?</a:t>
            </a:r>
          </a:p>
          <a:p>
            <a:pPr marL="0" lvl="0" indent="0">
              <a:buNone/>
            </a:pPr>
            <a:endParaRPr lang="hr-HR" b="1"/>
          </a:p>
        </p:txBody>
      </p:sp>
      <p:graphicFrame>
        <p:nvGraphicFramePr>
          <p:cNvPr id="3" name="Grafikon 3"/>
          <p:cNvGraphicFramePr/>
          <p:nvPr/>
        </p:nvGraphicFramePr>
        <p:xfrm>
          <a:off x="827586" y="2204865"/>
          <a:ext cx="6096003" cy="406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1979712" y="5805260"/>
            <a:ext cx="2880323" cy="400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  </a:t>
            </a:r>
            <a:r>
              <a:rPr lang="hr-HR" sz="2000" b="0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85%           15%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b="1"/>
              <a:t>9. Recikliraš li otpad?</a:t>
            </a:r>
          </a:p>
          <a:p>
            <a:pPr marL="0" lvl="0" indent="0">
              <a:buNone/>
            </a:pPr>
            <a:endParaRPr lang="hr-HR" b="1"/>
          </a:p>
          <a:p>
            <a:pPr marL="0" lvl="0" indent="0">
              <a:buNone/>
            </a:pPr>
            <a:endParaRPr lang="hr-HR"/>
          </a:p>
        </p:txBody>
      </p:sp>
      <p:graphicFrame>
        <p:nvGraphicFramePr>
          <p:cNvPr id="3" name="Grafikon 3"/>
          <p:cNvGraphicFramePr/>
          <p:nvPr/>
        </p:nvGraphicFramePr>
        <p:xfrm>
          <a:off x="899595" y="2132856"/>
          <a:ext cx="6096003" cy="406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1907703" y="5805260"/>
            <a:ext cx="2880323" cy="400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000" b="0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   75%           25%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b="1"/>
              <a:t>10. Koristiš li reciklirane proizvode(papir,vrećice…)?</a:t>
            </a:r>
          </a:p>
          <a:p>
            <a:pPr marL="0" lvl="0" indent="0">
              <a:buNone/>
            </a:pPr>
            <a:r>
              <a:rPr lang="hr-HR" b="1"/>
              <a:t> </a:t>
            </a:r>
          </a:p>
        </p:txBody>
      </p:sp>
      <p:graphicFrame>
        <p:nvGraphicFramePr>
          <p:cNvPr id="3" name="Grafikon 3"/>
          <p:cNvGraphicFramePr/>
          <p:nvPr/>
        </p:nvGraphicFramePr>
        <p:xfrm>
          <a:off x="683568" y="2636910"/>
          <a:ext cx="6096003" cy="406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1907703" y="6309323"/>
            <a:ext cx="2232251" cy="400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000" b="0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69%            31%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/>
          <p:cNvSpPr txBox="1">
            <a:spLocks noGrp="1"/>
          </p:cNvSpPr>
          <p:nvPr>
            <p:ph idx="1"/>
          </p:nvPr>
        </p:nvSpPr>
        <p:spPr>
          <a:xfrm>
            <a:off x="323523" y="1268757"/>
            <a:ext cx="8229600" cy="4525959"/>
          </a:xfrm>
        </p:spPr>
        <p:txBody>
          <a:bodyPr/>
          <a:lstStyle/>
          <a:p>
            <a:pPr lvl="0"/>
            <a:r>
              <a:rPr lang="hr-HR" b="1"/>
              <a:t>11. Štediš li energiju (vodu,struju,..)?</a:t>
            </a:r>
          </a:p>
          <a:p>
            <a:pPr marL="0" lvl="0" indent="0">
              <a:buNone/>
            </a:pPr>
            <a:endParaRPr lang="hr-HR" b="1"/>
          </a:p>
          <a:p>
            <a:pPr marL="0" lvl="0" indent="0">
              <a:buNone/>
            </a:pPr>
            <a:endParaRPr lang="hr-HR"/>
          </a:p>
        </p:txBody>
      </p:sp>
      <p:graphicFrame>
        <p:nvGraphicFramePr>
          <p:cNvPr id="3" name="Grafikon 3"/>
          <p:cNvGraphicFramePr/>
          <p:nvPr/>
        </p:nvGraphicFramePr>
        <p:xfrm>
          <a:off x="899595" y="2564901"/>
          <a:ext cx="6096003" cy="406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2051721" y="6093296"/>
            <a:ext cx="2592287" cy="400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000" b="0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94%             6%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/>
          <p:cNvSpPr txBox="1">
            <a:spLocks noGrp="1"/>
          </p:cNvSpPr>
          <p:nvPr>
            <p:ph idx="1"/>
          </p:nvPr>
        </p:nvSpPr>
        <p:spPr>
          <a:xfrm>
            <a:off x="323523" y="1052739"/>
            <a:ext cx="8229600" cy="4525959"/>
          </a:xfrm>
        </p:spPr>
        <p:txBody>
          <a:bodyPr/>
          <a:lstStyle/>
          <a:p>
            <a:pPr lvl="0"/>
            <a:r>
              <a:rPr lang="hr-HR" b="1"/>
              <a:t>12. Što misliš o zabranjenom odlaganju (zatrpavanju) smeća i opasnih kemijskih tvari u zemlju?</a:t>
            </a:r>
            <a:br>
              <a:rPr lang="hr-HR" b="1"/>
            </a:br>
            <a:endParaRPr lang="hr-HR" b="1"/>
          </a:p>
        </p:txBody>
      </p:sp>
      <p:graphicFrame>
        <p:nvGraphicFramePr>
          <p:cNvPr id="3" name="Grafikon 3"/>
          <p:cNvGraphicFramePr/>
          <p:nvPr/>
        </p:nvGraphicFramePr>
        <p:xfrm>
          <a:off x="899595" y="2636910"/>
          <a:ext cx="6096003" cy="406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1547667" y="6381332"/>
            <a:ext cx="3960440" cy="400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800" b="0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   </a:t>
            </a:r>
            <a:r>
              <a:rPr lang="hr-HR" sz="2000" b="0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82%                       9%           9%          </a:t>
            </a:r>
            <a:endParaRPr lang="hr-HR" sz="1800" b="0" i="0" u="none" strike="noStrike" kern="1200" cap="none" spc="0" baseline="0">
              <a:solidFill>
                <a:srgbClr val="FF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/>
          <p:cNvSpPr txBox="1">
            <a:spLocks noGrp="1"/>
          </p:cNvSpPr>
          <p:nvPr>
            <p:ph idx="1"/>
          </p:nvPr>
        </p:nvSpPr>
        <p:spPr>
          <a:xfrm>
            <a:off x="395532" y="1484784"/>
            <a:ext cx="8229600" cy="4525959"/>
          </a:xfrm>
        </p:spPr>
        <p:txBody>
          <a:bodyPr anchorCtr="1"/>
          <a:lstStyle/>
          <a:p>
            <a:pPr lvl="0" algn="ctr"/>
            <a:r>
              <a:rPr lang="hr-HR" b="1"/>
              <a:t>13. Smatraš li da velike tvornice zagađuju zrak i da bi se trebale nalaziti izvan grada?</a:t>
            </a:r>
          </a:p>
          <a:p>
            <a:pPr lvl="0" algn="ctr"/>
            <a:endParaRPr lang="hr-HR" b="1"/>
          </a:p>
        </p:txBody>
      </p:sp>
      <p:grpSp>
        <p:nvGrpSpPr>
          <p:cNvPr id="3" name="Grafikon 3"/>
          <p:cNvGrpSpPr/>
          <p:nvPr/>
        </p:nvGrpSpPr>
        <p:grpSpPr>
          <a:xfrm>
            <a:off x="611559" y="2636910"/>
            <a:ext cx="6096003" cy="4063995"/>
            <a:chOff x="611559" y="2636910"/>
            <a:chExt cx="6096003" cy="4063995"/>
          </a:xfrm>
        </p:grpSpPr>
        <p:graphicFrame>
          <p:nvGraphicFramePr>
            <p:cNvPr id="4" name="Grafikon 3"/>
            <p:cNvGraphicFramePr/>
            <p:nvPr/>
          </p:nvGraphicFramePr>
          <p:xfrm>
            <a:off x="611559" y="2636910"/>
            <a:ext cx="6096003" cy="406399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kstniOkvir 2"/>
            <p:cNvSpPr txBox="1"/>
            <p:nvPr/>
          </p:nvSpPr>
          <p:spPr>
            <a:xfrm>
              <a:off x="1691713" y="6165314"/>
              <a:ext cx="3240331" cy="360026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hr-HR" sz="2000" b="0" i="0" u="none" strike="noStrike" kern="0" cap="none" spc="0" baseline="0">
                  <a:solidFill>
                    <a:srgbClr val="FF0000"/>
                  </a:solidFill>
                  <a:uFillTx/>
                  <a:latin typeface="Calibri"/>
                </a:rPr>
                <a:t>   91%           9%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b="1"/>
              <a:t>14.Smatraš li da namjerno zagađivanje treba biti kažnjeno?</a:t>
            </a:r>
          </a:p>
          <a:p>
            <a:pPr marL="0" lvl="0" indent="0">
              <a:buNone/>
            </a:pPr>
            <a:endParaRPr lang="hr-HR" b="1"/>
          </a:p>
        </p:txBody>
      </p:sp>
      <p:graphicFrame>
        <p:nvGraphicFramePr>
          <p:cNvPr id="4" name="Grafikon 3"/>
          <p:cNvGraphicFramePr/>
          <p:nvPr/>
        </p:nvGraphicFramePr>
        <p:xfrm>
          <a:off x="827586" y="2564901"/>
          <a:ext cx="6096003" cy="406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1907703" y="6165305"/>
            <a:ext cx="2736305" cy="400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  </a:t>
            </a:r>
            <a:r>
              <a:rPr lang="hr-HR" sz="2000" b="0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94%            6%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/>
          <p:cNvSpPr txBox="1">
            <a:spLocks noGrp="1"/>
          </p:cNvSpPr>
          <p:nvPr>
            <p:ph idx="1"/>
          </p:nvPr>
        </p:nvSpPr>
        <p:spPr>
          <a:xfrm>
            <a:off x="251524" y="1340766"/>
            <a:ext cx="8229600" cy="4525959"/>
          </a:xfrm>
        </p:spPr>
        <p:txBody>
          <a:bodyPr/>
          <a:lstStyle/>
          <a:p>
            <a:pPr lvl="0" algn="ctr"/>
            <a:r>
              <a:rPr lang="hr-HR" b="1"/>
              <a:t>15.Kolika bi, po tvom mišljenju, trebala iznositi kazna za namjerno zagađivanje?</a:t>
            </a:r>
          </a:p>
          <a:p>
            <a:pPr marL="0" lvl="0" indent="0">
              <a:buNone/>
            </a:pPr>
            <a:endParaRPr lang="hr-HR"/>
          </a:p>
        </p:txBody>
      </p:sp>
      <p:graphicFrame>
        <p:nvGraphicFramePr>
          <p:cNvPr id="3" name="Grafikon 3"/>
          <p:cNvGraphicFramePr/>
          <p:nvPr/>
        </p:nvGraphicFramePr>
        <p:xfrm>
          <a:off x="971595" y="2558994"/>
          <a:ext cx="6096003" cy="406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1849081" y="6447653"/>
            <a:ext cx="4176467" cy="400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  </a:t>
            </a:r>
            <a:r>
              <a:rPr lang="hr-HR" sz="2000" b="0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30%             17%           50%            3%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b="1"/>
              <a:t>16. Ima li u našem gradu smoga?</a:t>
            </a:r>
          </a:p>
          <a:p>
            <a:pPr marL="0" lvl="0" indent="0">
              <a:buNone/>
            </a:pPr>
            <a:endParaRPr lang="hr-HR" b="1"/>
          </a:p>
          <a:p>
            <a:pPr marL="0" lvl="0" indent="0">
              <a:buNone/>
            </a:pPr>
            <a:endParaRPr lang="hr-HR"/>
          </a:p>
        </p:txBody>
      </p:sp>
      <p:graphicFrame>
        <p:nvGraphicFramePr>
          <p:cNvPr id="3" name="Grafikon 3"/>
          <p:cNvGraphicFramePr/>
          <p:nvPr/>
        </p:nvGraphicFramePr>
        <p:xfrm>
          <a:off x="755577" y="2204865"/>
          <a:ext cx="6096003" cy="406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1907703" y="5733260"/>
            <a:ext cx="3600404" cy="400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  </a:t>
            </a:r>
            <a:r>
              <a:rPr lang="hr-HR" sz="2000" b="0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45%            55%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/>
          <p:cNvSpPr txBox="1">
            <a:spLocks noGrp="1"/>
          </p:cNvSpPr>
          <p:nvPr>
            <p:ph idx="1"/>
          </p:nvPr>
        </p:nvSpPr>
        <p:spPr>
          <a:xfrm>
            <a:off x="11695" y="1556793"/>
            <a:ext cx="8229600" cy="4525959"/>
          </a:xfrm>
        </p:spPr>
        <p:txBody>
          <a:bodyPr anchorCtr="1"/>
          <a:lstStyle/>
          <a:p>
            <a:pPr lvl="0" algn="ctr"/>
            <a:r>
              <a:rPr lang="hr-HR" b="1"/>
              <a:t>17. Nalaze li se u našem gradu spremnici za određenu vrstu otpada?</a:t>
            </a:r>
          </a:p>
          <a:p>
            <a:pPr marL="0" lvl="0" indent="0" algn="ctr">
              <a:buNone/>
            </a:pPr>
            <a:endParaRPr lang="hr-HR" b="1"/>
          </a:p>
        </p:txBody>
      </p:sp>
      <p:graphicFrame>
        <p:nvGraphicFramePr>
          <p:cNvPr id="3" name="Grafikon 3"/>
          <p:cNvGraphicFramePr/>
          <p:nvPr/>
        </p:nvGraphicFramePr>
        <p:xfrm>
          <a:off x="971595" y="2492892"/>
          <a:ext cx="6096003" cy="406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2051721" y="6165305"/>
            <a:ext cx="2808314" cy="400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800" b="0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   </a:t>
            </a:r>
            <a:r>
              <a:rPr lang="hr-HR" sz="2000" b="0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72%            28%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6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u="sng"/>
              <a:t>CILJ ISTRAŽIVANJA</a:t>
            </a:r>
            <a:r>
              <a:rPr lang="hr-HR"/>
              <a:t>: </a:t>
            </a:r>
          </a:p>
          <a:p>
            <a:pPr lvl="0">
              <a:buChar char="-"/>
            </a:pPr>
            <a:r>
              <a:rPr lang="hr-HR"/>
              <a:t>analizirati ekološku osviještenost te ekološke navike učenika viših razreda RN </a:t>
            </a:r>
          </a:p>
          <a:p>
            <a:pPr lvl="0"/>
            <a:r>
              <a:rPr lang="hr-HR" u="sng"/>
              <a:t>UZORAK</a:t>
            </a:r>
            <a:r>
              <a:rPr lang="hr-HR"/>
              <a:t>:</a:t>
            </a:r>
          </a:p>
          <a:p>
            <a:pPr lvl="0">
              <a:buChar char="-"/>
            </a:pPr>
            <a:r>
              <a:rPr lang="hr-HR"/>
              <a:t>85 učenika 3. i 4. razreda</a:t>
            </a:r>
          </a:p>
          <a:p>
            <a:pPr lvl="0"/>
            <a:r>
              <a:rPr lang="hr-HR" u="sng"/>
              <a:t>NAČIN</a:t>
            </a:r>
            <a:r>
              <a:rPr lang="hr-HR"/>
              <a:t>:</a:t>
            </a:r>
          </a:p>
          <a:p>
            <a:pPr marL="0" lvl="0" indent="0">
              <a:buNone/>
            </a:pPr>
            <a:r>
              <a:rPr lang="hr-HR"/>
              <a:t>- anonimna anketa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/>
          <p:cNvSpPr txBox="1">
            <a:spLocks noGrp="1"/>
          </p:cNvSpPr>
          <p:nvPr>
            <p:ph idx="1"/>
          </p:nvPr>
        </p:nvSpPr>
        <p:spPr>
          <a:xfrm>
            <a:off x="179515" y="548676"/>
            <a:ext cx="8229600" cy="4525959"/>
          </a:xfrm>
        </p:spPr>
        <p:txBody>
          <a:bodyPr/>
          <a:lstStyle/>
          <a:p>
            <a:pPr lvl="0"/>
            <a:r>
              <a:rPr lang="hr-HR" u="sng"/>
              <a:t>ZAKLJUČAK</a:t>
            </a:r>
          </a:p>
          <a:p>
            <a:pPr lvl="0">
              <a:buFont typeface="Wingdings" pitchFamily="2"/>
              <a:buChar char="ü"/>
            </a:pPr>
            <a:r>
              <a:rPr lang="hr-HR"/>
              <a:t>Provedenim istraživanjem nameće se zaključak da je velika većina učenika 3. i 4. razreda naše škole i te kako svjesna važnosti brige za okoliš te da svojim postupcima doprinose očuvanju Zemlje kroz razvrstavanje otpada,štednju energije,vode i korištenje eko proizvoda. </a:t>
            </a:r>
          </a:p>
          <a:p>
            <a:pPr lvl="0">
              <a:buFont typeface="Wingdings" pitchFamily="2"/>
              <a:buChar char="ü"/>
            </a:pPr>
            <a:r>
              <a:rPr lang="hr-HR"/>
              <a:t>Također je primjetna želja i potreba za daljnjim ekološkim obrazovanjem.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 txBox="1">
            <a:spLocks noGrp="1"/>
          </p:cNvSpPr>
          <p:nvPr>
            <p:ph type="body" idx="1"/>
          </p:nvPr>
        </p:nvSpPr>
        <p:spPr>
          <a:xfrm>
            <a:off x="251524" y="476667"/>
            <a:ext cx="7772400" cy="1500182"/>
          </a:xfrm>
        </p:spPr>
        <p:txBody>
          <a:bodyPr anchorCtr="1"/>
          <a:lstStyle/>
          <a:p>
            <a:pPr lvl="0" algn="ctr"/>
            <a:r>
              <a:rPr lang="hr-HR" sz="2800"/>
              <a:t>PODATKE PRIKUPILI I OBRADILI UČENICI: </a:t>
            </a:r>
            <a:r>
              <a:rPr lang="hr-HR" sz="2400"/>
              <a:t>Borna Babić,Borna Dasović,Karla Golinac,Leona Horvat,Hrvoje Ivanković,Pavle Laštre,Lana Marjančić,Matej Marković,Roko Spajić,Dominik Šimunović</a:t>
            </a:r>
          </a:p>
        </p:txBody>
      </p:sp>
      <p:sp>
        <p:nvSpPr>
          <p:cNvPr id="3" name="TekstniOkvir 4"/>
          <p:cNvSpPr txBox="1"/>
          <p:nvPr/>
        </p:nvSpPr>
        <p:spPr>
          <a:xfrm>
            <a:off x="683568" y="4797152"/>
            <a:ext cx="7992889" cy="16312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KOORDINATOR: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Valerija Čmelak, učitelj mentor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r-HR" sz="2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                                            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/>
          <p:cNvSpPr txBox="1">
            <a:spLocks noGrp="1"/>
          </p:cNvSpPr>
          <p:nvPr>
            <p:ph idx="1"/>
          </p:nvPr>
        </p:nvSpPr>
        <p:spPr>
          <a:xfrm>
            <a:off x="457200" y="1412775"/>
            <a:ext cx="8229600" cy="4713384"/>
          </a:xfrm>
        </p:spPr>
        <p:txBody>
          <a:bodyPr/>
          <a:lstStyle/>
          <a:p>
            <a:pPr lvl="0" algn="ctr"/>
            <a:r>
              <a:rPr lang="hr-HR" b="1"/>
              <a:t>1.Smatraš li se ekološko</a:t>
            </a:r>
          </a:p>
          <a:p>
            <a:pPr marL="0" lvl="0" indent="0" algn="ctr">
              <a:buNone/>
            </a:pPr>
            <a:r>
              <a:rPr lang="hr-HR" b="1"/>
              <a:t>     osviještenom osobom?</a:t>
            </a:r>
          </a:p>
          <a:p>
            <a:pPr marL="0" lvl="0" indent="0">
              <a:buNone/>
            </a:pPr>
            <a:endParaRPr lang="en-US"/>
          </a:p>
        </p:txBody>
      </p:sp>
      <p:graphicFrame>
        <p:nvGraphicFramePr>
          <p:cNvPr id="3" name="Grafikon 2"/>
          <p:cNvGraphicFramePr/>
          <p:nvPr/>
        </p:nvGraphicFramePr>
        <p:xfrm>
          <a:off x="971595" y="2564901"/>
          <a:ext cx="5832655" cy="3681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1691676" y="5877269"/>
            <a:ext cx="4464493" cy="400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      </a:t>
            </a:r>
            <a:r>
              <a:rPr lang="hr-HR" sz="2000" b="0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87%            13%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hr-HR" b="1"/>
              <a:t>2. Znaš li što je to ekologija?</a:t>
            </a:r>
          </a:p>
          <a:p>
            <a:pPr marL="0" lvl="0" indent="0">
              <a:buNone/>
            </a:pPr>
            <a:endParaRPr lang="hr-HR"/>
          </a:p>
        </p:txBody>
      </p:sp>
      <p:grpSp>
        <p:nvGrpSpPr>
          <p:cNvPr id="3" name="Grafikon 3"/>
          <p:cNvGrpSpPr/>
          <p:nvPr/>
        </p:nvGrpSpPr>
        <p:grpSpPr>
          <a:xfrm>
            <a:off x="827586" y="2204865"/>
            <a:ext cx="6096003" cy="4063995"/>
            <a:chOff x="827586" y="2204865"/>
            <a:chExt cx="6096003" cy="4063995"/>
          </a:xfrm>
        </p:grpSpPr>
        <p:graphicFrame>
          <p:nvGraphicFramePr>
            <p:cNvPr id="4" name="Grafikon 3"/>
            <p:cNvGraphicFramePr/>
            <p:nvPr/>
          </p:nvGraphicFramePr>
          <p:xfrm>
            <a:off x="827586" y="2204865"/>
            <a:ext cx="6096003" cy="406399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kstniOkvir 2"/>
            <p:cNvSpPr txBox="1"/>
            <p:nvPr/>
          </p:nvSpPr>
          <p:spPr>
            <a:xfrm>
              <a:off x="1475649" y="5764807"/>
              <a:ext cx="3240386" cy="50405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hr-HR" sz="2000" b="0" i="0" u="none" strike="noStrike" kern="0" cap="none" spc="0" baseline="0">
                  <a:solidFill>
                    <a:srgbClr val="000000"/>
                  </a:solidFill>
                  <a:uFillTx/>
                  <a:latin typeface="Calibri"/>
                </a:rPr>
                <a:t>        </a:t>
              </a:r>
              <a:r>
                <a:rPr lang="hr-HR" sz="2000" b="0" i="0" u="none" strike="noStrike" kern="0" cap="none" spc="0" baseline="0">
                  <a:solidFill>
                    <a:srgbClr val="FF0000"/>
                  </a:solidFill>
                  <a:uFillTx/>
                  <a:latin typeface="Calibri"/>
                </a:rPr>
                <a:t>65%           35%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/>
          <p:cNvSpPr txBox="1">
            <a:spLocks noGrp="1"/>
          </p:cNvSpPr>
          <p:nvPr>
            <p:ph idx="1"/>
          </p:nvPr>
        </p:nvSpPr>
        <p:spPr>
          <a:xfrm>
            <a:off x="-180529" y="1268757"/>
            <a:ext cx="8229600" cy="4525959"/>
          </a:xfrm>
        </p:spPr>
        <p:txBody>
          <a:bodyPr/>
          <a:lstStyle/>
          <a:p>
            <a:pPr lvl="0" algn="ctr"/>
            <a:r>
              <a:rPr lang="hr-HR" b="1"/>
              <a:t>3. Smatraš li da je u našem gradu i školi  potrebna veća ekološka obrazovanost (više predavanja,letaka..)?</a:t>
            </a:r>
          </a:p>
          <a:p>
            <a:pPr marL="0" lvl="0" indent="0">
              <a:buNone/>
            </a:pPr>
            <a:endParaRPr lang="hr-HR" b="1"/>
          </a:p>
        </p:txBody>
      </p:sp>
      <p:grpSp>
        <p:nvGrpSpPr>
          <p:cNvPr id="3" name="Grafikon 3"/>
          <p:cNvGrpSpPr/>
          <p:nvPr/>
        </p:nvGrpSpPr>
        <p:grpSpPr>
          <a:xfrm>
            <a:off x="1187622" y="2780928"/>
            <a:ext cx="5544619" cy="3528395"/>
            <a:chOff x="1187622" y="2780928"/>
            <a:chExt cx="5544619" cy="3528395"/>
          </a:xfrm>
        </p:grpSpPr>
        <p:graphicFrame>
          <p:nvGraphicFramePr>
            <p:cNvPr id="4" name="Grafikon 3"/>
            <p:cNvGraphicFramePr/>
            <p:nvPr/>
          </p:nvGraphicFramePr>
          <p:xfrm>
            <a:off x="1187622" y="2780928"/>
            <a:ext cx="5544619" cy="352839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kstniOkvir 2"/>
            <p:cNvSpPr txBox="1"/>
            <p:nvPr/>
          </p:nvSpPr>
          <p:spPr>
            <a:xfrm>
              <a:off x="1835676" y="5949287"/>
              <a:ext cx="2592333" cy="360035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hr-HR" sz="2000" b="0" i="0" u="none" strike="noStrike" kern="0" cap="none" spc="0" baseline="0">
                  <a:solidFill>
                    <a:srgbClr val="FF0000"/>
                  </a:solidFill>
                  <a:uFillTx/>
                  <a:latin typeface="Calibri"/>
                </a:rPr>
                <a:t>     82%          18%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hr-HR" b="1"/>
              <a:t>4. Smatraš li da bi u našem gradu trebalo biti više natpisa i obavijesti o razvrstavanju sitnog i krupnog otpada?</a:t>
            </a:r>
          </a:p>
          <a:p>
            <a:pPr lvl="0"/>
            <a:endParaRPr lang="hr-HR" b="1"/>
          </a:p>
        </p:txBody>
      </p:sp>
      <p:graphicFrame>
        <p:nvGraphicFramePr>
          <p:cNvPr id="3" name="Grafikon 3"/>
          <p:cNvGraphicFramePr/>
          <p:nvPr/>
        </p:nvGraphicFramePr>
        <p:xfrm>
          <a:off x="1403649" y="3068964"/>
          <a:ext cx="5064221" cy="3688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2123730" y="6309323"/>
            <a:ext cx="2448269" cy="400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   </a:t>
            </a:r>
            <a:r>
              <a:rPr lang="hr-HR" sz="2000" b="0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88%            12%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hr-HR" b="1"/>
              <a:t>5. Znaš li gdje se u našem gradu nalazi odlagalište krupnog otpada?</a:t>
            </a:r>
          </a:p>
          <a:p>
            <a:pPr marL="0" lvl="0" indent="0">
              <a:buNone/>
            </a:pPr>
            <a:endParaRPr lang="hr-HR"/>
          </a:p>
        </p:txBody>
      </p:sp>
      <p:graphicFrame>
        <p:nvGraphicFramePr>
          <p:cNvPr id="3" name="Grafikon 4"/>
          <p:cNvGraphicFramePr/>
          <p:nvPr/>
        </p:nvGraphicFramePr>
        <p:xfrm>
          <a:off x="827586" y="2636910"/>
          <a:ext cx="6096003" cy="406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2051721" y="6381332"/>
            <a:ext cx="3096341" cy="400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000" b="0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59%            28%         13%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b="1"/>
              <a:t>6.Organizira li naš grad grupno</a:t>
            </a:r>
          </a:p>
          <a:p>
            <a:pPr marL="0" lvl="0" indent="0">
              <a:buNone/>
            </a:pPr>
            <a:r>
              <a:rPr lang="hr-HR" b="1"/>
              <a:t>    čišćenje okoliša?</a:t>
            </a:r>
          </a:p>
          <a:p>
            <a:pPr marL="0" lvl="0" indent="0">
              <a:buNone/>
            </a:pPr>
            <a:endParaRPr lang="hr-HR" b="1"/>
          </a:p>
        </p:txBody>
      </p:sp>
      <p:graphicFrame>
        <p:nvGraphicFramePr>
          <p:cNvPr id="3" name="Grafikon 3"/>
          <p:cNvGraphicFramePr/>
          <p:nvPr/>
        </p:nvGraphicFramePr>
        <p:xfrm>
          <a:off x="899595" y="2564901"/>
          <a:ext cx="6096003" cy="406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1835694" y="6093296"/>
            <a:ext cx="2880323" cy="400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000" b="0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      20%              80%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b="1"/>
              <a:t>7. Koristiš li proizvode koji oštećuju ozon i stvaraju ozonske rupe?</a:t>
            </a:r>
          </a:p>
          <a:p>
            <a:pPr marL="0" lvl="0" indent="0">
              <a:buNone/>
            </a:pPr>
            <a:endParaRPr lang="hr-HR" b="1"/>
          </a:p>
        </p:txBody>
      </p:sp>
      <p:grpSp>
        <p:nvGrpSpPr>
          <p:cNvPr id="3" name="Grafikon 3"/>
          <p:cNvGrpSpPr/>
          <p:nvPr/>
        </p:nvGrpSpPr>
        <p:grpSpPr>
          <a:xfrm>
            <a:off x="1043604" y="2492892"/>
            <a:ext cx="6096003" cy="4063995"/>
            <a:chOff x="1043604" y="2492892"/>
            <a:chExt cx="6096003" cy="4063995"/>
          </a:xfrm>
        </p:grpSpPr>
        <p:graphicFrame>
          <p:nvGraphicFramePr>
            <p:cNvPr id="4" name="Grafikon 3"/>
            <p:cNvGraphicFramePr/>
            <p:nvPr/>
          </p:nvGraphicFramePr>
          <p:xfrm>
            <a:off x="1043604" y="2492892"/>
            <a:ext cx="6096003" cy="406399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kstniOkvir 2"/>
            <p:cNvSpPr txBox="1"/>
            <p:nvPr/>
          </p:nvSpPr>
          <p:spPr>
            <a:xfrm>
              <a:off x="1907712" y="6021296"/>
              <a:ext cx="3384377" cy="43204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hr-HR" sz="2000" b="0" i="0" u="none" strike="noStrike" kern="0" cap="none" spc="0" baseline="0">
                  <a:solidFill>
                    <a:srgbClr val="FF0000"/>
                  </a:solidFill>
                  <a:uFillTx/>
                  <a:latin typeface="Calibri"/>
                </a:rPr>
                <a:t>      30%          70%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 Earth desig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Green%20Earth%20design%20template</Template>
  <TotalTime>32</TotalTime>
  <Words>434</Words>
  <Application>Microsoft Office PowerPoint</Application>
  <PresentationFormat>Prikaz na zaslonu (4:3)</PresentationFormat>
  <Paragraphs>57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2" baseType="lpstr">
      <vt:lpstr>Green Earth design template</vt:lpstr>
      <vt:lpstr>EKOLOŠKA OSVIJEŠTENOST UČENIKA 3. I 4. RAZREDA OŠ”August Harambašić” DONJI MIHOLJAC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EKOLOŠKA OSVIJEŠTENOST UČENIKA 3. I 4. RAZREDA OŠ”August Harambašić” DONJI MIHOLJAC</dc:title>
  <dc:creator>Valerija</dc:creator>
  <cp:lastModifiedBy>Valerija</cp:lastModifiedBy>
  <cp:revision>2</cp:revision>
  <dcterms:created xsi:type="dcterms:W3CDTF">2018-01-10T14:34:56Z</dcterms:created>
  <dcterms:modified xsi:type="dcterms:W3CDTF">2018-01-11T09:29:15Z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TC103367931033</vt:lpwstr>
  </property>
</Properties>
</file>