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9" r:id="rId2"/>
    <p:sldId id="277" r:id="rId3"/>
    <p:sldId id="278" r:id="rId4"/>
    <p:sldId id="280" r:id="rId5"/>
    <p:sldId id="281" r:id="rId6"/>
    <p:sldId id="282" r:id="rId7"/>
    <p:sldId id="275" r:id="rId8"/>
    <p:sldId id="283" r:id="rId9"/>
    <p:sldId id="284" r:id="rId10"/>
    <p:sldId id="287" r:id="rId11"/>
    <p:sldId id="286" r:id="rId12"/>
    <p:sldId id="285" r:id="rId13"/>
    <p:sldId id="288" r:id="rId1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B64"/>
    <a:srgbClr val="6CA3A4"/>
    <a:srgbClr val="CBFCFD"/>
    <a:srgbClr val="ECEDEE"/>
    <a:srgbClr val="4F3B41"/>
    <a:srgbClr val="0000D0"/>
    <a:srgbClr val="86B3B4"/>
    <a:srgbClr val="0066CC"/>
    <a:srgbClr val="FFE9C9"/>
    <a:srgbClr val="0000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47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748EF19F-5091-40D6-B296-9462F6B2D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0120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6755E6EC-79B3-4D28-9926-4A0045C0DC75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18878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2" descr="oldbook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79" name="AutoShape 87"/>
          <p:cNvSpPr>
            <a:spLocks noGrp="1" noChangeArrowheads="1"/>
          </p:cNvSpPr>
          <p:nvPr>
            <p:ph type="ctrTitle"/>
          </p:nvPr>
        </p:nvSpPr>
        <p:spPr>
          <a:xfrm>
            <a:off x="2700338" y="2130425"/>
            <a:ext cx="3240087" cy="2019300"/>
          </a:xfrm>
          <a:prstGeom prst="roundRect">
            <a:avLst>
              <a:gd name="adj" fmla="val 16667"/>
            </a:avLst>
          </a:prstGeom>
          <a:solidFill>
            <a:srgbClr val="FFE9C9"/>
          </a:solidFill>
          <a:effectLst>
            <a:outerShdw dist="45791" dir="2021404" algn="ctr" rotWithShape="0">
              <a:schemeClr val="bg2">
                <a:alpha val="50000"/>
              </a:schemeClr>
            </a:outerShdw>
          </a:effectLst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8280" name="Rectangle 88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508500"/>
            <a:ext cx="6400800" cy="11303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3BA7EF6-A0A3-4C95-A2CE-6235CE0D3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32206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59512-51A5-4614-9716-347857BD7D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53040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274638"/>
            <a:ext cx="1854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50" y="274638"/>
            <a:ext cx="54102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8C1E8B-A8E8-45BE-8851-4D38F93DEC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26015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41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71550" y="1600200"/>
            <a:ext cx="74168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4FC1F-CFF6-4A62-A5B3-332EAC001E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2830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0" y="274638"/>
            <a:ext cx="741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71550" y="1600200"/>
            <a:ext cx="3632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600200"/>
            <a:ext cx="3632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447E4-553A-4C3D-BF63-7A53CAACD56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61931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77CC64-D4FB-40BF-AC17-EC7D650A84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67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CD4BD0-4F2D-4709-BD00-FAD15B3717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41028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1550" y="1600200"/>
            <a:ext cx="3632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6150" y="1600200"/>
            <a:ext cx="36322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1E2E-4972-46DE-868D-4617FF53C0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129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B4FF67-B1CC-4932-91FA-AFE6B534D3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99425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342F3-CBCF-448A-8331-F30EA58B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229692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CEE25-EA7C-4238-AB2A-B2B9DB4D0D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44657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416755-C24F-430C-9CCA-0EDAA9E887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32028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8A6A9-BD14-44DD-8795-C9AA76B0BC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82520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6" descr="open-book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14288"/>
            <a:ext cx="90011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1550" y="274638"/>
            <a:ext cx="741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1550" y="1600200"/>
            <a:ext cx="7416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2575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25475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DC7F7132-C98F-4FA2-8421-F162CDD09B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2771775" y="2708910"/>
            <a:ext cx="2880360" cy="1440180"/>
          </a:xfrm>
          <a:ln w="76200">
            <a:solidFill>
              <a:srgbClr val="ECEDEE"/>
            </a:solidFill>
          </a:ln>
        </p:spPr>
        <p:txBody>
          <a:bodyPr/>
          <a:lstStyle/>
          <a:p>
            <a:r>
              <a:rPr lang="hr-HR" sz="2000" spc="300" dirty="0" smtClean="0">
                <a:solidFill>
                  <a:schemeClr val="accent1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Braća GRIMM</a:t>
            </a:r>
            <a:r>
              <a:rPr lang="hr-HR" sz="2000" spc="300" dirty="0" smtClean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/>
            </a:r>
            <a:br>
              <a:rPr lang="hr-HR" sz="2000" spc="300" dirty="0" smtClean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</a:br>
            <a:r>
              <a:rPr lang="hr-HR" sz="2000" spc="300" dirty="0" smtClean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/>
            </a:r>
            <a:br>
              <a:rPr lang="hr-HR" sz="2000" spc="300" dirty="0" smtClean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</a:br>
            <a:r>
              <a:rPr lang="hr-HR" sz="2000" spc="300" dirty="0" smtClean="0">
                <a:solidFill>
                  <a:srgbClr val="795B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</a:rPr>
              <a:t>IVICA I MARICA</a:t>
            </a:r>
            <a:endParaRPr lang="hr-HR" sz="2000" spc="300" dirty="0">
              <a:solidFill>
                <a:srgbClr val="795B64"/>
              </a:solidFill>
              <a:effectLst>
                <a:glow rad="127000">
                  <a:srgbClr val="795B64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968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avokutnik 6"/>
          <p:cNvSpPr/>
          <p:nvPr/>
        </p:nvSpPr>
        <p:spPr>
          <a:xfrm>
            <a:off x="971549" y="768410"/>
            <a:ext cx="306895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Starica se zapravo samo tako ljubazno pretvarala, no ona bijaše opaka vještica koja je vrebala djecu. </a:t>
            </a:r>
          </a:p>
          <a:p>
            <a:pPr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Kad bi se dočepala djeteta, zadavila bi ga, skuhala i pojela. I to je za nju bio blagdan. 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99" y="2892068"/>
            <a:ext cx="3252093" cy="3252093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4932045" y="768410"/>
            <a:ext cx="3068955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Kad su joj Ivica i Marica bili na dohvatu, zlobno se nasmijala i porugljivo rekla:</a:t>
            </a:r>
          </a:p>
          <a:p>
            <a:pPr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Imam </a:t>
            </a: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ih! Ovi mi neće pobjeći</a:t>
            </a: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Ustade već rano ujutro, prije nego što se djeca probudiše pa dohvati Ivicu svojom mršavom rukom, odnese ga u malu staju i zatvori rešetkom.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Zatim vještica pođe k Marici, prodrma je iza sna i viknu: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Ustaj, lijenčino, donesi vode i skuhaj svome bratu štogod dobrog. Eno, ti sjedi u staji i treba se toviti, pa kad bude dosta debeo, pojest ću ga.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Marica stade gorko plakati, ali sve joj bijaše uzalud. Morala je učiniti onako kako joj je opaka vještica zapovjedila. </a:t>
            </a:r>
          </a:p>
        </p:txBody>
      </p:sp>
    </p:spTree>
    <p:extLst>
      <p:ext uri="{BB962C8B-B14F-4D97-AF65-F5344CB8AC3E}">
        <p14:creationId xmlns:p14="http://schemas.microsoft.com/office/powerpoint/2010/main" val="25618311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5" y="908685"/>
            <a:ext cx="3240405" cy="3240405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971550" y="908685"/>
            <a:ext cx="324040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Vještica bi svako jutro išla k staji i viknula: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Ivice, pruži prste, da opipam hoćeš li uskoro biti dovoljno debeo.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Sutradan zorom morala je Marica ustati, objesiti kotao i naložiti vatru.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Prvo ćemo peći kruh. U krušnoj peći već sam naložila vatru i umijesila tijesto. Zavuci se u peć da vidiš je li dobro ugrijana za kruh – lukavo će vještica.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Htjela je zatvoriti peć, čim bi Marica ušla unutra, tako da se jadna djevojčica ispeče i da je onda može pojesti.</a:t>
            </a:r>
          </a:p>
          <a:p>
            <a:pPr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Ali je Marica odmah spazila staričinu namjeru te je zapita: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Ne znam kako bi to učinila. </a:t>
            </a:r>
          </a:p>
          <a:p>
            <a:pPr marL="285750" indent="-285750">
              <a:spcAft>
                <a:spcPts val="0"/>
              </a:spcAft>
              <a:buFontTx/>
              <a:buChar char="-"/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Kako ću unutra?</a:t>
            </a:r>
          </a:p>
        </p:txBody>
      </p:sp>
      <p:sp>
        <p:nvSpPr>
          <p:cNvPr id="9" name="Pravokutnik 8"/>
          <p:cNvSpPr/>
          <p:nvPr/>
        </p:nvSpPr>
        <p:spPr>
          <a:xfrm>
            <a:off x="4932044" y="4149090"/>
            <a:ext cx="324040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Luda gusko, otvor je dosta velik, ja bih sama mogla unutra – okomi se na nju stara, doskakuta do peći i metne glavu unutra.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Marica je snažno gurne tako da je odletjela duboko u peć. Zatim zatvori željezna vrata i zasune ih. 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82764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184" y="2948146"/>
            <a:ext cx="3342769" cy="3346629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889765" y="908685"/>
            <a:ext cx="332790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Zatim Marica otrči ravno k Ivici, otvori mu staju i vikne:</a:t>
            </a: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-Ivice, slobodni smo! Stara je vještica mrtva!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Budući da se više nisu bojali, uđu u vještičinu kuću, a kad tamo – svuda ormari napunjeni biserjem i dragim kamenjem. </a:t>
            </a:r>
          </a:p>
        </p:txBody>
      </p:sp>
      <p:sp>
        <p:nvSpPr>
          <p:cNvPr id="12" name="Pravokutnik 11"/>
          <p:cNvSpPr/>
          <p:nvPr/>
        </p:nvSpPr>
        <p:spPr>
          <a:xfrm>
            <a:off x="4900930" y="1555016"/>
            <a:ext cx="3240405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Sad hajdemo! - Ivica će odlučno. – Moramo što prije izići iz vještičine šume. 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Hodali su već nekoliko sati i stigli do velike vode.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Ne možemo prijeko – uzdahnu Ivica. – Ne vidim ni brvna ni mosta.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Nema ni lađice – doda Marica. – Ali, gle, eno tamo pliva bijela patka. Ako je zamolim, pomoći će nam da prijeđemo vodu – dosjeti se </a:t>
            </a: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arica.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Patkica priđe. Ivica sjedne i pozove Maricu da i ona sjedne kraj njega.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Ne!- usprotivi se Marica. - Bit će patkici preteško. Neka nas prenese jedno po jedno.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4900930" y="908685"/>
            <a:ext cx="3271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Ivica natrpa u džepove koliko je god moglo stati, a Marica napuni svoju pregaču.</a:t>
            </a:r>
          </a:p>
        </p:txBody>
      </p:sp>
    </p:spTree>
    <p:extLst>
      <p:ext uri="{BB962C8B-B14F-4D97-AF65-F5344CB8AC3E}">
        <p14:creationId xmlns:p14="http://schemas.microsoft.com/office/powerpoint/2010/main" val="3482258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440" y="761435"/>
            <a:ext cx="3387655" cy="338765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746" y="2324726"/>
            <a:ext cx="2679936" cy="2679936"/>
          </a:xfrm>
          <a:prstGeom prst="rect">
            <a:avLst/>
          </a:prstGeom>
        </p:spPr>
      </p:pic>
      <p:sp>
        <p:nvSpPr>
          <p:cNvPr id="10" name="Pravokutnik 9"/>
          <p:cNvSpPr/>
          <p:nvPr/>
        </p:nvSpPr>
        <p:spPr>
          <a:xfrm>
            <a:off x="889764" y="662464"/>
            <a:ext cx="332790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Dobra je patka tako i učinila, te njih dvoje sretno preploviše preko vode. 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Pošto su neko vrijeme išli, učini im se šuma sve poznatije i poznatija, dok napokon izdaleka ne opaziše očinsku kuću.</a:t>
            </a:r>
          </a:p>
        </p:txBody>
      </p:sp>
      <p:sp>
        <p:nvSpPr>
          <p:cNvPr id="13" name="Pravokutnik 12"/>
          <p:cNvSpPr/>
          <p:nvPr/>
        </p:nvSpPr>
        <p:spPr>
          <a:xfrm>
            <a:off x="4865440" y="4509135"/>
            <a:ext cx="3327901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Marica istrese svoju pregačicu,  iz koje poletje biserje i drago kamenje, a Ivica iz svoga džepa, pak, sipao po sobi jednu pregršt za drugom.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Sad bijaše kraj njihovoj nevolji, te su oni dugo zajedno živjeli u radosti.</a:t>
            </a:r>
          </a:p>
        </p:txBody>
      </p:sp>
      <p:sp>
        <p:nvSpPr>
          <p:cNvPr id="14" name="Pravokutnik 13"/>
          <p:cNvSpPr/>
          <p:nvPr/>
        </p:nvSpPr>
        <p:spPr>
          <a:xfrm>
            <a:off x="971550" y="5066486"/>
            <a:ext cx="3327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Potrčaše da što prije stignu, jurnuše u kuću i zagrliše oca, koji bijaše nesretan otkada je djecu ostavio u šumi. </a:t>
            </a:r>
          </a:p>
          <a:p>
            <a:pPr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Maćeha je , međutim </a:t>
            </a: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umrla.</a:t>
            </a:r>
          </a:p>
        </p:txBody>
      </p:sp>
    </p:spTree>
    <p:extLst>
      <p:ext uri="{BB962C8B-B14F-4D97-AF65-F5344CB8AC3E}">
        <p14:creationId xmlns:p14="http://schemas.microsoft.com/office/powerpoint/2010/main" val="7782239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utnik 4"/>
          <p:cNvSpPr/>
          <p:nvPr/>
        </p:nvSpPr>
        <p:spPr>
          <a:xfrm>
            <a:off x="4932045" y="1268730"/>
            <a:ext cx="324040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800" b="1" spc="300" dirty="0">
                <a:solidFill>
                  <a:srgbClr val="DCE4F0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ea typeface="+mj-ea"/>
                <a:cs typeface="+mj-cs"/>
              </a:rPr>
              <a:t>Braća GRIMM</a:t>
            </a:r>
            <a:r>
              <a:rPr lang="hr-HR" sz="800" b="1" spc="300" dirty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ea typeface="+mj-ea"/>
                <a:cs typeface="+mj-cs"/>
              </a:rPr>
              <a:t/>
            </a:r>
            <a:br>
              <a:rPr lang="hr-HR" sz="800" b="1" spc="300" dirty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ea typeface="+mj-ea"/>
                <a:cs typeface="+mj-cs"/>
              </a:rPr>
            </a:br>
            <a:endParaRPr lang="hr-HR" sz="800" b="1" spc="300" dirty="0" smtClean="0">
              <a:solidFill>
                <a:srgbClr val="86B3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  <a:ea typeface="+mj-ea"/>
              <a:cs typeface="+mj-cs"/>
            </a:endParaRPr>
          </a:p>
          <a:p>
            <a:pPr algn="ctr"/>
            <a:endParaRPr lang="hr-HR" sz="800" b="1" spc="300" dirty="0">
              <a:solidFill>
                <a:srgbClr val="86B3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  <a:ea typeface="+mj-ea"/>
              <a:cs typeface="+mj-cs"/>
            </a:endParaRPr>
          </a:p>
          <a:p>
            <a:pPr algn="ctr"/>
            <a:endParaRPr lang="hr-HR" sz="2800" b="1" spc="300" dirty="0" smtClean="0">
              <a:solidFill>
                <a:srgbClr val="86B3B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arrington" panose="04040505050A02020702" pitchFamily="82" charset="0"/>
              <a:ea typeface="+mj-ea"/>
              <a:cs typeface="+mj-cs"/>
            </a:endParaRPr>
          </a:p>
          <a:p>
            <a:pPr algn="ctr"/>
            <a:r>
              <a:rPr lang="hr-HR" sz="2800" b="1" spc="300" dirty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ea typeface="+mj-ea"/>
                <a:cs typeface="+mj-cs"/>
              </a:rPr>
              <a:t/>
            </a:r>
            <a:br>
              <a:rPr lang="hr-HR" sz="2800" b="1" spc="300" dirty="0">
                <a:solidFill>
                  <a:srgbClr val="86B3B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ea typeface="+mj-ea"/>
                <a:cs typeface="+mj-cs"/>
              </a:rPr>
            </a:br>
            <a:r>
              <a:rPr lang="hr-HR" sz="2800" b="1" spc="300" dirty="0" smtClean="0">
                <a:solidFill>
                  <a:srgbClr val="795B6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arrington" panose="04040505050A02020702" pitchFamily="82" charset="0"/>
                <a:ea typeface="+mj-ea"/>
                <a:cs typeface="+mj-cs"/>
              </a:rPr>
              <a:t>IVICA I MARICA</a:t>
            </a:r>
            <a:endParaRPr lang="hr-HR" sz="4000" dirty="0">
              <a:solidFill>
                <a:srgbClr val="795B64"/>
              </a:solidFill>
              <a:latin typeface="Harrington" panose="04040505050A02020702" pitchFamily="82" charset="0"/>
            </a:endParaRP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4932045" y="4509135"/>
            <a:ext cx="3240405" cy="720090"/>
          </a:xfrm>
        </p:spPr>
        <p:txBody>
          <a:bodyPr/>
          <a:lstStyle/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ILUSTRIRALI</a:t>
            </a:r>
            <a:endParaRPr lang="hr-HR" sz="1800" b="1" dirty="0">
              <a:solidFill>
                <a:prstClr val="black">
                  <a:lumMod val="85000"/>
                  <a:lumOff val="15000"/>
                </a:prstClr>
              </a:solidFill>
              <a:latin typeface="Harrington" panose="04040505050A02020702" pitchFamily="82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(crtežima uljepšali):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800" b="1" dirty="0">
                <a:solidFill>
                  <a:srgbClr val="795B64"/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UČENICI </a:t>
            </a:r>
            <a:r>
              <a:rPr lang="hr-HR" sz="1800" b="1" dirty="0" smtClean="0">
                <a:solidFill>
                  <a:srgbClr val="795B64"/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1.b</a:t>
            </a: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800" b="1" dirty="0">
              <a:solidFill>
                <a:prstClr val="black">
                  <a:lumMod val="85000"/>
                  <a:lumOff val="15000"/>
                </a:prstClr>
              </a:solidFill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hr-HR" sz="1800" b="1" dirty="0">
              <a:solidFill>
                <a:prstClr val="black">
                  <a:lumMod val="85000"/>
                  <a:lumOff val="15000"/>
                </a:prstClr>
              </a:solidFill>
              <a:latin typeface="Footlight MT Light" panose="0204060206030A020304" pitchFamily="18" charset="0"/>
              <a:cs typeface="Arial" panose="020B0604020202020204" pitchFamily="34" charset="0"/>
            </a:endParaRPr>
          </a:p>
          <a:p>
            <a:pPr marL="0" lvl="0" indent="0" algn="ctr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hr-HR" sz="1400" b="1" dirty="0">
                <a:solidFill>
                  <a:prstClr val="black">
                    <a:lumMod val="85000"/>
                    <a:lumOff val="15000"/>
                  </a:prst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generacija </a:t>
            </a:r>
            <a:r>
              <a:rPr lang="hr-HR" sz="1400" b="1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Harrington" panose="04040505050A02020702" pitchFamily="82" charset="0"/>
                <a:cs typeface="Arial" panose="020B0604020202020204" pitchFamily="34" charset="0"/>
              </a:rPr>
              <a:t>2018./2019.</a:t>
            </a:r>
            <a:endParaRPr lang="en-GB" sz="1400" b="1" dirty="0">
              <a:solidFill>
                <a:prstClr val="black">
                  <a:lumMod val="85000"/>
                  <a:lumOff val="15000"/>
                </a:prstClr>
              </a:solidFill>
              <a:latin typeface="Harrington" panose="04040505050A02020702" pitchFamily="82" charset="0"/>
              <a:cs typeface="Arial" panose="020B0604020202020204" pitchFamily="34" charset="0"/>
            </a:endParaRPr>
          </a:p>
          <a:p>
            <a:endParaRPr lang="hr-HR" sz="1800" dirty="0">
              <a:latin typeface="Harrington" panose="04040505050A02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4704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niOkvir 4"/>
          <p:cNvSpPr txBox="1"/>
          <p:nvPr/>
        </p:nvSpPr>
        <p:spPr>
          <a:xfrm>
            <a:off x="971550" y="908684"/>
            <a:ext cx="335293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Kraj velike šume stanovaše drvosječa sa svojom ženom i s dvoje djece. Dječak se zvao Ivica, a djevojčica Marica. </a:t>
            </a:r>
            <a:endParaRPr lang="hr-HR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hr-HR" sz="9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Življahu </a:t>
            </a: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veoma bijedno, a kad u zemlji nastade velika skupoća, drvosječa nije mogao više priskrbiti ni svagdanjega kruha. </a:t>
            </a:r>
            <a:endParaRPr lang="hr-HR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hr-HR" sz="9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Kad je jedne večeri, ležeći u postelji, razmišljao i u brizi se okretao amo-tamo, uzdahne i reče svojoj ženi: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Što će od nas biti? Kako ćemo svoju jadnu djecu prehraniti, kad već ni za sebe nemamo ništa?</a:t>
            </a:r>
          </a:p>
          <a:p>
            <a:pPr>
              <a:spcAft>
                <a:spcPts val="0"/>
              </a:spcAft>
            </a:pPr>
            <a:endParaRPr lang="hr-HR" sz="9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Sutra ćemo djecu odvesti u najgušću šumu. Ostavit ćemo ih same, djeca neće znati naći puta kući i tako ćemo ih se osloboditi – reče mu žena.</a:t>
            </a:r>
          </a:p>
          <a:p>
            <a:pPr>
              <a:spcAft>
                <a:spcPts val="0"/>
              </a:spcAft>
            </a:pPr>
            <a:endParaRPr lang="hr-HR" sz="1600" dirty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ravokutnik 12"/>
          <p:cNvSpPr/>
          <p:nvPr/>
        </p:nvSpPr>
        <p:spPr>
          <a:xfrm>
            <a:off x="4684269" y="908684"/>
            <a:ext cx="3721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I </a:t>
            </a: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stade navaljivati dok muž napokon ne pristane.</a:t>
            </a:r>
          </a:p>
        </p:txBody>
      </p:sp>
      <p:pic>
        <p:nvPicPr>
          <p:cNvPr id="15" name="Slika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269" y="1508207"/>
            <a:ext cx="3600450" cy="3600450"/>
          </a:xfrm>
          <a:prstGeom prst="rect">
            <a:avLst/>
          </a:prstGeom>
        </p:spPr>
      </p:pic>
      <p:sp>
        <p:nvSpPr>
          <p:cNvPr id="16" name="Pravokutnik 15"/>
          <p:cNvSpPr/>
          <p:nvPr/>
        </p:nvSpPr>
        <p:spPr>
          <a:xfrm>
            <a:off x="4612572" y="5338849"/>
            <a:ext cx="37932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Ni djeca nisu mogla od gladi usnuti te su čula sve što je maćeha govorila ocu.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391485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avokutnik 5"/>
          <p:cNvSpPr/>
          <p:nvPr/>
        </p:nvSpPr>
        <p:spPr>
          <a:xfrm>
            <a:off x="971550" y="1483520"/>
            <a:ext cx="3366135" cy="421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hr-HR" sz="1600" dirty="0" smtClean="0">
                <a:solidFill>
                  <a:srgbClr val="323E4F"/>
                </a:solidFill>
                <a:latin typeface="Footlight MT Light" panose="0204060206030A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hr-HR" sz="1600" dirty="0">
              <a:effectLst/>
              <a:latin typeface="Footlight MT Light" panose="0204060206030A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971785" y="4869180"/>
            <a:ext cx="33816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Kad su svi pozaspali, ustane Ivica, obuče svoj kaputić, otvori vrata te se iskrade iz kuće. Bila je sjajna mjesečina, bijeli se šljunak pred kućom svjetlucao poput srebrnjaka. 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Ivica se sagne i napuni svoj džepić plosnatim kamenčićima.</a:t>
            </a:r>
          </a:p>
        </p:txBody>
      </p:sp>
      <p:sp>
        <p:nvSpPr>
          <p:cNvPr id="10" name="Pravokutnik 9"/>
          <p:cNvSpPr/>
          <p:nvPr/>
        </p:nvSpPr>
        <p:spPr>
          <a:xfrm>
            <a:off x="971550" y="548640"/>
            <a:ext cx="33661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Marica gorko zaplače, pa će Ivici:</a:t>
            </a:r>
          </a:p>
          <a:p>
            <a:pPr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Jao, propadosmo!</a:t>
            </a:r>
          </a:p>
          <a:p>
            <a:pPr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Tiho! – šapne Ivica. – Ne žalosti se, ja ću naći rješenje.</a:t>
            </a:r>
          </a:p>
        </p:txBody>
      </p:sp>
      <p:sp>
        <p:nvSpPr>
          <p:cNvPr id="11" name="Pravokutnik 10"/>
          <p:cNvSpPr/>
          <p:nvPr/>
        </p:nvSpPr>
        <p:spPr>
          <a:xfrm>
            <a:off x="4932045" y="548640"/>
            <a:ext cx="324040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Sutradan, još prije nego se sunce rodilo, dođe maćeha i probudi oboje djece: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-Ustajte lijenčine! Idemo u šumu po drva.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Dade svakom komadić kruha, a zatim pođu svi zajedno u šumu.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Ivica bi putem zastajkivao, ogledao se i svaki bi put jedan od svojih glatkih kamenčića bacio na zemlju.</a:t>
            </a:r>
            <a:endParaRPr lang="hr-HR" dirty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879" y="3154805"/>
            <a:ext cx="3379703" cy="3379703"/>
          </a:xfrm>
          <a:prstGeom prst="rect">
            <a:avLst/>
          </a:prstGeom>
        </p:spPr>
      </p:pic>
      <p:pic>
        <p:nvPicPr>
          <p:cNvPr id="14" name="Rezervirano mjesto sadržaja 1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550" y="1732230"/>
            <a:ext cx="3177541" cy="3181266"/>
          </a:xfrm>
        </p:spPr>
      </p:pic>
    </p:spTree>
    <p:extLst>
      <p:ext uri="{BB962C8B-B14F-4D97-AF65-F5344CB8AC3E}">
        <p14:creationId xmlns:p14="http://schemas.microsoft.com/office/powerpoint/2010/main" val="19084610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675" y="908685"/>
            <a:ext cx="3631569" cy="3994725"/>
          </a:xfrm>
        </p:spPr>
      </p:pic>
      <p:sp>
        <p:nvSpPr>
          <p:cNvPr id="10" name="Pravokutnik 9"/>
          <p:cNvSpPr/>
          <p:nvPr/>
        </p:nvSpPr>
        <p:spPr>
          <a:xfrm>
            <a:off x="971550" y="514410"/>
            <a:ext cx="3240405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Kad su bili sred šume, otac im naloži vatru i ode s maćehom nasjeći drva.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Dugo su djeca tako sjedila te im se sklopiše oči od umora. Čvrsto zaspaše, a kad se probudiše, bijaše tamna noć. 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Kad je izašao pun mjesec, uzme Ivica svoju sestricu za ruku i oni pođoše za kamenčićima. </a:t>
            </a:r>
          </a:p>
          <a:p>
            <a:pPr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Išli su čitavu noć i u zoru dođoše kući. Otac se obradovao, jer mu bijaše teško pri srcu što ih je ostavio same.</a:t>
            </a:r>
          </a:p>
          <a:p>
            <a:pPr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No, maćeha se okomi na njih: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Zločesta djeco, što ste tako dugo u šumi spavali?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Uskoro je ponovno maćeha rekla ocu:</a:t>
            </a:r>
          </a:p>
          <a:p>
            <a:pPr lvl="0"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Nemamo što jesti! Djeca moraju odavde! Ostavit ćemo ih dublje u šumi da ne nađu puta kući. Inače nam nema spasa.</a:t>
            </a:r>
          </a:p>
          <a:p>
            <a:pPr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4697675" y="5229225"/>
            <a:ext cx="33661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Muža su ženine riječi ljuto dirnule u srce. Ali, tko jednom počne mora i nastaviti, pa kad je prvi put popustio, morao je i drugi put.</a:t>
            </a:r>
          </a:p>
        </p:txBody>
      </p:sp>
    </p:spTree>
    <p:extLst>
      <p:ext uri="{BB962C8B-B14F-4D97-AF65-F5344CB8AC3E}">
        <p14:creationId xmlns:p14="http://schemas.microsoft.com/office/powerpoint/2010/main" val="35195664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631" y="812165"/>
            <a:ext cx="3244104" cy="3240405"/>
          </a:xfrm>
        </p:spPr>
      </p:pic>
      <p:sp>
        <p:nvSpPr>
          <p:cNvPr id="7" name="Pravokutnik 6"/>
          <p:cNvSpPr/>
          <p:nvPr/>
        </p:nvSpPr>
        <p:spPr>
          <a:xfrm>
            <a:off x="919766" y="4464368"/>
            <a:ext cx="324410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Djeca bijahu još budna, pa su čula razgovor. Kad su svi pozaspali, Ivica htjede izići i nakupiti kamenja, no maćeha je zaključala vrata, pa Ivica nije mogao izići.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Pravokutnik 7"/>
          <p:cNvSpPr/>
          <p:nvPr/>
        </p:nvSpPr>
        <p:spPr>
          <a:xfrm>
            <a:off x="4932045" y="982980"/>
            <a:ext cx="3244103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 Ne </a:t>
            </a: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plači, Marice – tješio je Ivica sestricu. – Bog će nam pomoći</a:t>
            </a: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Rano </a:t>
            </a: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ujutro dođe maćeha i potjera djecu iz postelje. Dade svakome komadić kruha</a:t>
            </a: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hr-HR" sz="800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Putem </a:t>
            </a: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u šumu Ivica je mrvio kruh u džepu. Često bi zastao i bacio mrvicu na zemlju.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Ivica je malo pomalo sve mrvice prosuo putem. 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Maćeha odvede djecu još dublje u šumu, gdje još nikada nisu bila. Nalože djeci vatru i ostaviše ih same.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Već bijaše i večer prošla, no nitko nije došao po jadnu djecu. Zaspaše i tek se kasno u noć probudiše.</a:t>
            </a:r>
          </a:p>
        </p:txBody>
      </p:sp>
    </p:spTree>
    <p:extLst>
      <p:ext uri="{BB962C8B-B14F-4D97-AF65-F5344CB8AC3E}">
        <p14:creationId xmlns:p14="http://schemas.microsoft.com/office/powerpoint/2010/main" val="36365634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549" y="3121691"/>
            <a:ext cx="3240405" cy="3232709"/>
          </a:xfrm>
          <a:prstGeom prst="rect">
            <a:avLst/>
          </a:prstGeom>
        </p:spPr>
      </p:pic>
      <p:sp>
        <p:nvSpPr>
          <p:cNvPr id="3" name="Pravokutnik 2"/>
          <p:cNvSpPr/>
          <p:nvPr/>
        </p:nvSpPr>
        <p:spPr>
          <a:xfrm>
            <a:off x="971550" y="793265"/>
            <a:ext cx="324929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-Pričekajmo malo, Marice – tješio ju je Ivica</a:t>
            </a: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 –Kad </a:t>
            </a: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iziđe mjesec, vidjet ćemo mrvice i one će nam pokazati put.</a:t>
            </a:r>
          </a:p>
          <a:p>
            <a:pPr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Kad se pojavio mjesec, ustanu i pođu. </a:t>
            </a:r>
            <a:endParaRPr lang="hr-HR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Ali</a:t>
            </a: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, mrvica više nisu našli. </a:t>
            </a:r>
            <a:endParaRPr lang="hr-HR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Pozobale </a:t>
            </a: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su ih broje ptice što po šumi i polju </a:t>
            </a: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lete.</a:t>
            </a: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5" y="793265"/>
            <a:ext cx="3215640" cy="3215640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4739640" y="4202504"/>
            <a:ext cx="3600450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-Ipak ćemo naći put – hrabro će Ivica. </a:t>
            </a: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No, nisu ga našli. Išli su svu noć i cio dan od jutra do mraka, ali iz šume nisu mogli izići. 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ea typeface="Calibri" panose="020F0502020204030204" pitchFamily="34" charset="0"/>
                <a:cs typeface="Arial" panose="020B0604020202020204" pitchFamily="34" charset="0"/>
              </a:rPr>
              <a:t>Bili su gladni, a nisu imali ništa drugo osim nekoliko jagoda što su tamo rasle. Bijahu toliko umorni da ih noge više nisu mogle nositi, pa legoše pod neko drvo i zaspaše.</a:t>
            </a:r>
            <a:endParaRPr lang="hr-HR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zervirano mjesto sadržaja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679" y="724534"/>
            <a:ext cx="3424556" cy="3424556"/>
          </a:xfrm>
        </p:spPr>
      </p:pic>
      <p:sp>
        <p:nvSpPr>
          <p:cNvPr id="10" name="Pravokutnik 9"/>
          <p:cNvSpPr/>
          <p:nvPr/>
        </p:nvSpPr>
        <p:spPr>
          <a:xfrm>
            <a:off x="971550" y="4149090"/>
            <a:ext cx="3249295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Već osvanulo treće jutro otkako su otišli iz očinske kuće i opet pođu dalje, no sve su dublje ulazili u šumu i da ne </a:t>
            </a:r>
            <a:r>
              <a:rPr lang="hr-HR" dirty="0" err="1" smtClean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biješe</a:t>
            </a: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 pomoći, propadoše.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Naime, oko podneva opaze na drvetu poput snijega bijelu ptičicu, koja je tako lijepo pjevala da su stali i slušali.</a:t>
            </a:r>
            <a:endParaRPr lang="hr-HR" dirty="0"/>
          </a:p>
        </p:txBody>
      </p:sp>
      <p:pic>
        <p:nvPicPr>
          <p:cNvPr id="12" name="Slika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1" y="3155969"/>
            <a:ext cx="3240405" cy="3240405"/>
          </a:xfrm>
          <a:prstGeom prst="rect">
            <a:avLst/>
          </a:prstGeom>
        </p:spPr>
      </p:pic>
      <p:sp>
        <p:nvSpPr>
          <p:cNvPr id="13" name="Pravokutnik 12"/>
          <p:cNvSpPr/>
          <p:nvPr/>
        </p:nvSpPr>
        <p:spPr>
          <a:xfrm>
            <a:off x="4932045" y="724534"/>
            <a:ext cx="3261361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Svršivši svoju pjesmicu, ptičica raširi krila te stane pred njima letjeti. Oni pođu za njom i napokon stignu k nekoj kućici, kojoj je ptičica sjela na krov. 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Kad su bili sasvim blizu, opaze da je kućica načinjena od kruha i da je pokrivena kolačima. A prozori bijahu od samog šećera.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848729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469" y="1868845"/>
            <a:ext cx="2630565" cy="2630565"/>
          </a:xfrm>
          <a:prstGeom prst="rect">
            <a:avLst/>
          </a:prstGeom>
        </p:spPr>
      </p:pic>
      <p:sp>
        <p:nvSpPr>
          <p:cNvPr id="9" name="Pravokutnik 8"/>
          <p:cNvSpPr/>
          <p:nvPr/>
        </p:nvSpPr>
        <p:spPr>
          <a:xfrm>
            <a:off x="971550" y="668516"/>
            <a:ext cx="3240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- Hajde – veselo će Ivica – da se pošteno najedemo. Ja ću uzeti komadić od krova, a ti, </a:t>
            </a: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M</a:t>
            </a: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arice, uzmi štogod od prozora. Sladak je.</a:t>
            </a:r>
          </a:p>
        </p:txBody>
      </p:sp>
      <p:sp>
        <p:nvSpPr>
          <p:cNvPr id="4" name="Pravokutnik 3"/>
          <p:cNvSpPr/>
          <p:nvPr/>
        </p:nvSpPr>
        <p:spPr>
          <a:xfrm>
            <a:off x="971550" y="4587675"/>
            <a:ext cx="324040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Ivica posegne rukom uvis i otkine komadić da okusi kako će mu prijati, a Marica stane k prozoru i počne ga grickati. </a:t>
            </a:r>
          </a:p>
          <a:p>
            <a:pPr>
              <a:spcAft>
                <a:spcPts val="0"/>
              </a:spcAft>
            </a:pPr>
            <a:endParaRPr lang="hr-HR" sz="800" dirty="0">
              <a:solidFill>
                <a:srgbClr val="323E4F"/>
              </a:solidFill>
              <a:latin typeface="Gabriola" panose="04040605051002020D02" pitchFamily="82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Ivici je osobito prijao krov. Otkine poveći komad, a Marica izbije čitavo okruglo okno, sjedne i stane uživati.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4" y="668516"/>
            <a:ext cx="3120529" cy="3120529"/>
          </a:xfrm>
          <a:prstGeom prst="rect">
            <a:avLst/>
          </a:prstGeom>
        </p:spPr>
      </p:pic>
      <p:sp>
        <p:nvSpPr>
          <p:cNvPr id="11" name="Pravokutnik 10"/>
          <p:cNvSpPr/>
          <p:nvPr/>
        </p:nvSpPr>
        <p:spPr>
          <a:xfrm>
            <a:off x="4932044" y="3910567"/>
            <a:ext cx="312052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Uto se otvore vrata, a kad tamo – pojavi se neka stara žena sa štapom.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-Ej, draga djeco, tko vas je doveo ovamo? Dođite k meni i ostanite kod mene. Ništa vam se neće dogoditi – uzme ih oboje za ruku i povede ih u svoju kućicu.</a:t>
            </a:r>
          </a:p>
          <a:p>
            <a:pPr>
              <a:spcAft>
                <a:spcPts val="0"/>
              </a:spcAft>
            </a:pPr>
            <a:endParaRPr lang="hr-HR" sz="800" dirty="0" smtClean="0">
              <a:solidFill>
                <a:srgbClr val="323E4F"/>
              </a:solidFill>
              <a:latin typeface="Gabriola" panose="04040605051002020D02" pitchFamily="82" charset="0"/>
              <a:cs typeface="Arial" panose="020B0604020202020204" pitchFamily="34" charset="0"/>
            </a:endParaRPr>
          </a:p>
          <a:p>
            <a:pPr>
              <a:spcAft>
                <a:spcPts val="0"/>
              </a:spcAft>
            </a:pPr>
            <a:r>
              <a:rPr lang="hr-HR" dirty="0" smtClean="0">
                <a:solidFill>
                  <a:srgbClr val="323E4F"/>
                </a:solidFill>
                <a:latin typeface="Gabriola" panose="04040605051002020D02" pitchFamily="82" charset="0"/>
                <a:cs typeface="Arial" panose="020B0604020202020204" pitchFamily="34" charset="0"/>
              </a:rPr>
              <a:t>Vještica im dade ponajboljih jela: mlijeka, kolača sa šećerom, jabuka i oraha.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151976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DCE4F0"/>
      </a:accent1>
      <a:accent2>
        <a:srgbClr val="8BA5CE"/>
      </a:accent2>
      <a:accent3>
        <a:srgbClr val="FFFFFF"/>
      </a:accent3>
      <a:accent4>
        <a:srgbClr val="000000"/>
      </a:accent4>
      <a:accent5>
        <a:srgbClr val="EBEFF6"/>
      </a:accent5>
      <a:accent6>
        <a:srgbClr val="7D95BA"/>
      </a:accent6>
      <a:hlink>
        <a:srgbClr val="3F598D"/>
      </a:hlink>
      <a:folHlink>
        <a:srgbClr val="4F70B1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DCE4F0"/>
        </a:accent1>
        <a:accent2>
          <a:srgbClr val="8BA5CE"/>
        </a:accent2>
        <a:accent3>
          <a:srgbClr val="FFFFFF"/>
        </a:accent3>
        <a:accent4>
          <a:srgbClr val="000000"/>
        </a:accent4>
        <a:accent5>
          <a:srgbClr val="EBEFF6"/>
        </a:accent5>
        <a:accent6>
          <a:srgbClr val="7D95BA"/>
        </a:accent6>
        <a:hlink>
          <a:srgbClr val="3F598D"/>
        </a:hlink>
        <a:folHlink>
          <a:srgbClr val="4F70B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1825</TotalTime>
  <Words>1610</Words>
  <Application>Microsoft Office PowerPoint</Application>
  <PresentationFormat>Prikaz na zaslonu (4:3)</PresentationFormat>
  <Paragraphs>140</Paragraphs>
  <Slides>13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6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0" baseType="lpstr">
      <vt:lpstr>Arial</vt:lpstr>
      <vt:lpstr>Calibri</vt:lpstr>
      <vt:lpstr>Footlight MT Light</vt:lpstr>
      <vt:lpstr>Gabriola</vt:lpstr>
      <vt:lpstr>Harrington</vt:lpstr>
      <vt:lpstr>Times New Roman</vt:lpstr>
      <vt:lpstr>Default Design</vt:lpstr>
      <vt:lpstr>Braća GRIMM  IVICA I MARICA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Book Template</dc:title>
  <dc:creator>Presentation Magazine</dc:creator>
  <cp:lastModifiedBy>knjižnica</cp:lastModifiedBy>
  <cp:revision>63</cp:revision>
  <dcterms:created xsi:type="dcterms:W3CDTF">2006-02-27T22:56:03Z</dcterms:created>
  <dcterms:modified xsi:type="dcterms:W3CDTF">2019-04-02T06:14:52Z</dcterms:modified>
</cp:coreProperties>
</file>