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7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9B864-F539-4E78-BA6C-F07E848BD826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D7C9-4466-41B1-B85B-4AAAFC2E6F9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D7C9-4466-41B1-B85B-4AAAFC2E6F90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18BE09-A369-45AA-A605-D14AE02DB042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239A4E-7243-473C-94B0-7C4941B757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38049">
            <a:off x="400907" y="-1232236"/>
            <a:ext cx="7772400" cy="5563713"/>
          </a:xfrm>
        </p:spPr>
        <p:txBody>
          <a:bodyPr>
            <a:normAutofit/>
          </a:bodyPr>
          <a:lstStyle/>
          <a:p>
            <a:r>
              <a:rPr lang="hr-HR" sz="9600" u="sng" dirty="0" smtClean="0">
                <a:solidFill>
                  <a:schemeClr val="tx2"/>
                </a:solidFill>
                <a:latin typeface="Lucida Handwriting" pitchFamily="66" charset="0"/>
              </a:rPr>
              <a:t>GLAGOLI</a:t>
            </a:r>
            <a:endParaRPr lang="hr-HR" sz="9600" u="sng" dirty="0">
              <a:solidFill>
                <a:schemeClr val="tx2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94917">
            <a:off x="331583" y="2403423"/>
            <a:ext cx="8229600" cy="1356603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PROŠLA GLAGOLSKA VREMENA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Perfekt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- složeno prošlo glagolsko vrijeme. Izriče radnju u prošlosti.</a:t>
            </a:r>
          </a:p>
          <a:p>
            <a:r>
              <a:rPr lang="hr-HR" sz="2000" dirty="0" smtClean="0"/>
              <a:t>Tvori se od : prezenta </a:t>
            </a:r>
            <a:r>
              <a:rPr lang="hr-HR" sz="2000" dirty="0" err="1" smtClean="0"/>
              <a:t>pom</a:t>
            </a:r>
            <a:r>
              <a:rPr lang="hr-HR" sz="2000" dirty="0" smtClean="0"/>
              <a:t>. </a:t>
            </a:r>
            <a:r>
              <a:rPr lang="hr-HR" sz="2000" dirty="0" err="1" smtClean="0"/>
              <a:t>gl</a:t>
            </a:r>
            <a:r>
              <a:rPr lang="hr-HR" sz="2000" dirty="0" smtClean="0"/>
              <a:t>. biti i </a:t>
            </a:r>
            <a:r>
              <a:rPr lang="hr-HR" sz="2000" dirty="0" err="1" smtClean="0"/>
              <a:t>gl</a:t>
            </a:r>
            <a:r>
              <a:rPr lang="hr-HR" sz="2000" dirty="0" smtClean="0"/>
              <a:t>. </a:t>
            </a:r>
            <a:r>
              <a:rPr lang="hr-HR" sz="2000" dirty="0" err="1" smtClean="0"/>
              <a:t>pridj</a:t>
            </a:r>
            <a:r>
              <a:rPr lang="hr-HR" sz="2000" dirty="0" smtClean="0"/>
              <a:t>. radnog</a:t>
            </a:r>
          </a:p>
          <a:p>
            <a:r>
              <a:rPr lang="hr-HR" sz="2000" dirty="0" smtClean="0"/>
              <a:t>                                 sam                         učio</a:t>
            </a:r>
          </a:p>
          <a:p>
            <a:r>
              <a:rPr lang="hr-HR" sz="2000" dirty="0" smtClean="0"/>
              <a:t>Primjer: </a:t>
            </a:r>
            <a:r>
              <a:rPr lang="hr-HR" sz="2000" dirty="0" err="1" smtClean="0"/>
              <a:t>pom</a:t>
            </a:r>
            <a:r>
              <a:rPr lang="hr-HR" sz="2000" dirty="0" smtClean="0"/>
              <a:t>. </a:t>
            </a:r>
            <a:r>
              <a:rPr lang="hr-HR" sz="2000" dirty="0" err="1" smtClean="0"/>
              <a:t>gl</a:t>
            </a:r>
            <a:r>
              <a:rPr lang="hr-HR" sz="2000" dirty="0" smtClean="0"/>
              <a:t>. biti i htjeti</a:t>
            </a:r>
          </a:p>
          <a:p>
            <a:r>
              <a:rPr lang="hr-HR" sz="2000" dirty="0" smtClean="0"/>
              <a:t>            1. sam bio, si bio, je bio, smo bili, ste bili, su bili</a:t>
            </a:r>
          </a:p>
          <a:p>
            <a:r>
              <a:rPr lang="hr-HR" sz="2000" dirty="0" smtClean="0"/>
              <a:t>            2. nisam bio, nisi bio, nije bio, nismo bili, niste bili, nisu bile</a:t>
            </a:r>
          </a:p>
          <a:p>
            <a:r>
              <a:rPr lang="hr-HR" sz="2000" dirty="0" smtClean="0"/>
              <a:t>            3. sam htio, si htio, je htio, smo htjeli, ste htjeli, su htjeli</a:t>
            </a:r>
          </a:p>
          <a:p>
            <a:r>
              <a:rPr lang="hr-HR" sz="2000" dirty="0" smtClean="0"/>
              <a:t>            4. nisam htio, nisi htio, nije htio, nismo htjeli, niste htjeli,                                      </a:t>
            </a:r>
          </a:p>
          <a:p>
            <a:r>
              <a:rPr lang="hr-HR" sz="2000" dirty="0" smtClean="0"/>
              <a:t>                nisu htjeli</a:t>
            </a:r>
          </a:p>
          <a:p>
            <a:r>
              <a:rPr lang="hr-HR" sz="2000" dirty="0" smtClean="0"/>
              <a:t>Pazi!  </a:t>
            </a:r>
            <a:r>
              <a:rPr lang="hr-HR" sz="2000" dirty="0" err="1" smtClean="0"/>
              <a:t>htjeo</a:t>
            </a:r>
            <a:r>
              <a:rPr lang="hr-HR" sz="2000" dirty="0" smtClean="0"/>
              <a:t> = ne valja  treba: htio         </a:t>
            </a:r>
            <a:r>
              <a:rPr lang="hr-HR" sz="2000" dirty="0" err="1" smtClean="0"/>
              <a:t>bijo</a:t>
            </a:r>
            <a:r>
              <a:rPr lang="hr-HR" sz="2000" dirty="0" smtClean="0"/>
              <a:t> = ne valja  treba bio</a:t>
            </a:r>
          </a:p>
          <a:p>
            <a:r>
              <a:rPr lang="hr-HR" sz="2000" dirty="0" smtClean="0"/>
              <a:t>Upitne rečenice: Jesam li bio u školi?</a:t>
            </a:r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Aorist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hr-HR" sz="2000" dirty="0" smtClean="0"/>
              <a:t> </a:t>
            </a:r>
            <a:r>
              <a:rPr lang="hr-HR" sz="2000" dirty="0" smtClean="0"/>
              <a:t>jednostavno prošlo svršeno glagolsko vrijeme</a:t>
            </a:r>
          </a:p>
          <a:p>
            <a:r>
              <a:rPr lang="hr-HR" sz="2000" dirty="0" smtClean="0"/>
              <a:t>Pomoćni glagoli: biti i htjeti:</a:t>
            </a:r>
          </a:p>
          <a:p>
            <a:r>
              <a:rPr lang="hr-HR" sz="2000" dirty="0" smtClean="0"/>
              <a:t>bih, bi, </a:t>
            </a:r>
            <a:r>
              <a:rPr lang="hr-HR" sz="2000" dirty="0" err="1" smtClean="0"/>
              <a:t>bi</a:t>
            </a:r>
            <a:r>
              <a:rPr lang="hr-HR" sz="2000" dirty="0" smtClean="0"/>
              <a:t>, bismo, biste, biše/bi</a:t>
            </a:r>
          </a:p>
          <a:p>
            <a:r>
              <a:rPr lang="hr-HR" sz="2000" dirty="0" smtClean="0"/>
              <a:t>htjedoh, htjede, </a:t>
            </a:r>
            <a:r>
              <a:rPr lang="hr-HR" sz="2000" dirty="0" err="1" smtClean="0"/>
              <a:t>htjede</a:t>
            </a:r>
            <a:r>
              <a:rPr lang="hr-HR" sz="2000" dirty="0" smtClean="0"/>
              <a:t>, htjedosmo, htjedoste, htjedoše</a:t>
            </a:r>
          </a:p>
          <a:p>
            <a:r>
              <a:rPr lang="hr-HR" sz="2000" dirty="0" smtClean="0"/>
              <a:t>Nastavci: -h, /-, /-, -smo, -ste, -</a:t>
            </a:r>
            <a:r>
              <a:rPr lang="hr-HR" sz="2000" dirty="0" err="1" smtClean="0"/>
              <a:t>še</a:t>
            </a:r>
            <a:endParaRPr lang="hr-HR" sz="2000" dirty="0" smtClean="0"/>
          </a:p>
          <a:p>
            <a:r>
              <a:rPr lang="hr-HR" sz="2000" dirty="0" smtClean="0"/>
              <a:t>                  -oh, -e, -</a:t>
            </a:r>
            <a:r>
              <a:rPr lang="hr-HR" sz="2000" dirty="0" err="1" smtClean="0"/>
              <a:t>e</a:t>
            </a:r>
            <a:r>
              <a:rPr lang="hr-HR" sz="2000" dirty="0" smtClean="0"/>
              <a:t>, -osmo, -</a:t>
            </a:r>
            <a:r>
              <a:rPr lang="hr-HR" sz="2000" dirty="0" err="1" smtClean="0"/>
              <a:t>oste</a:t>
            </a:r>
            <a:r>
              <a:rPr lang="hr-HR" sz="2000" dirty="0" smtClean="0"/>
              <a:t>, -</a:t>
            </a:r>
            <a:r>
              <a:rPr lang="hr-HR" sz="2000" dirty="0" err="1" smtClean="0"/>
              <a:t>oše</a:t>
            </a:r>
            <a:endParaRPr lang="hr-HR" sz="2000" dirty="0" smtClean="0"/>
          </a:p>
          <a:p>
            <a:r>
              <a:rPr lang="hr-HR" sz="2000" dirty="0" smtClean="0"/>
              <a:t>Pazi! Aorist se može izreći samo svršenim vidom!!!!</a:t>
            </a:r>
          </a:p>
          <a:p>
            <a:r>
              <a:rPr lang="hr-HR" sz="2000" dirty="0" smtClean="0"/>
              <a:t> primjer: naučiti</a:t>
            </a:r>
          </a:p>
          <a:p>
            <a:r>
              <a:rPr lang="hr-HR" sz="2000" dirty="0" smtClean="0"/>
              <a:t>      1. nauči</a:t>
            </a:r>
            <a:r>
              <a:rPr lang="hr-HR" sz="2000" u="sng" dirty="0" smtClean="0"/>
              <a:t>h</a:t>
            </a:r>
            <a:r>
              <a:rPr lang="hr-HR" sz="2000" dirty="0" smtClean="0"/>
              <a:t>       1. nauči</a:t>
            </a:r>
            <a:r>
              <a:rPr lang="hr-HR" sz="2000" u="sng" dirty="0" smtClean="0"/>
              <a:t>smo</a:t>
            </a:r>
          </a:p>
          <a:p>
            <a:r>
              <a:rPr lang="hr-HR" sz="2000" dirty="0" smtClean="0"/>
              <a:t>      2. nauči          2. nauči</a:t>
            </a:r>
            <a:r>
              <a:rPr lang="hr-HR" sz="2000" u="sng" dirty="0" smtClean="0"/>
              <a:t>ste</a:t>
            </a:r>
          </a:p>
          <a:p>
            <a:r>
              <a:rPr lang="hr-HR" sz="2000" dirty="0" smtClean="0"/>
              <a:t>      3. nauči          3. nauči</a:t>
            </a:r>
            <a:r>
              <a:rPr lang="hr-HR" sz="2000" u="sng" dirty="0" smtClean="0"/>
              <a:t>še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Imperfekt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Prošlo nesvršeno </a:t>
            </a:r>
            <a:r>
              <a:rPr lang="hr-HR" sz="2000" dirty="0" err="1" smtClean="0"/>
              <a:t>gl</a:t>
            </a:r>
            <a:r>
              <a:rPr lang="hr-HR" sz="2000" dirty="0" smtClean="0"/>
              <a:t>. vrijeme koje se tvori samo od NESVRŠENIH glagola. Izriče radnju koja je u prošlosti trajala ili se davno odigrala.</a:t>
            </a:r>
          </a:p>
          <a:p>
            <a:r>
              <a:rPr lang="hr-HR" sz="2000" dirty="0" smtClean="0"/>
              <a:t>Pomoćni glagoli: biti i htjeti</a:t>
            </a:r>
          </a:p>
          <a:p>
            <a:r>
              <a:rPr lang="hr-HR" sz="2000" dirty="0" smtClean="0"/>
              <a:t>   a) bijah, bijaše, </a:t>
            </a:r>
            <a:r>
              <a:rPr lang="hr-HR" sz="2000" dirty="0" err="1" smtClean="0"/>
              <a:t>bijaše</a:t>
            </a:r>
            <a:r>
              <a:rPr lang="hr-HR" sz="2000" dirty="0" smtClean="0"/>
              <a:t>, bijasmo, bijaste, bijahu</a:t>
            </a:r>
          </a:p>
          <a:p>
            <a:r>
              <a:rPr lang="hr-HR" sz="2000" dirty="0" smtClean="0"/>
              <a:t>   b) htijah, htijaše, </a:t>
            </a:r>
            <a:r>
              <a:rPr lang="hr-HR" sz="2000" dirty="0" err="1" smtClean="0"/>
              <a:t>htijaše</a:t>
            </a:r>
            <a:r>
              <a:rPr lang="hr-HR" sz="2000" dirty="0" smtClean="0"/>
              <a:t>, htijasmo, htijaste, htijahu</a:t>
            </a:r>
          </a:p>
          <a:p>
            <a:r>
              <a:rPr lang="hr-HR" sz="2000" dirty="0" smtClean="0"/>
              <a:t>   nastavci: -ah, -</a:t>
            </a:r>
            <a:r>
              <a:rPr lang="hr-HR" sz="2000" dirty="0" err="1" smtClean="0"/>
              <a:t>jah</a:t>
            </a:r>
            <a:r>
              <a:rPr lang="hr-HR" sz="2000" dirty="0" smtClean="0"/>
              <a:t>, -</a:t>
            </a:r>
            <a:r>
              <a:rPr lang="hr-HR" sz="2000" dirty="0" err="1" smtClean="0"/>
              <a:t>ijah</a:t>
            </a:r>
            <a:endParaRPr lang="hr-HR" sz="2000" dirty="0" smtClean="0"/>
          </a:p>
          <a:p>
            <a:r>
              <a:rPr lang="hr-HR" sz="2000" dirty="0" smtClean="0"/>
              <a:t>                  -ah, -</a:t>
            </a:r>
            <a:r>
              <a:rPr lang="hr-HR" sz="2000" dirty="0" err="1" smtClean="0"/>
              <a:t>aše</a:t>
            </a:r>
            <a:r>
              <a:rPr lang="hr-HR" sz="2000" dirty="0" smtClean="0"/>
              <a:t>, -</a:t>
            </a:r>
            <a:r>
              <a:rPr lang="hr-HR" sz="2000" dirty="0" err="1" smtClean="0"/>
              <a:t>aše</a:t>
            </a:r>
            <a:r>
              <a:rPr lang="hr-HR" sz="2000" dirty="0" smtClean="0"/>
              <a:t>, -</a:t>
            </a:r>
            <a:r>
              <a:rPr lang="hr-HR" sz="2000" dirty="0" err="1" smtClean="0"/>
              <a:t>asmo</a:t>
            </a:r>
            <a:r>
              <a:rPr lang="hr-HR" sz="2000" dirty="0" smtClean="0"/>
              <a:t>, -</a:t>
            </a:r>
            <a:r>
              <a:rPr lang="hr-HR" sz="2000" dirty="0" err="1" smtClean="0"/>
              <a:t>aste</a:t>
            </a:r>
            <a:r>
              <a:rPr lang="hr-HR" sz="2000" dirty="0" smtClean="0"/>
              <a:t>, -</a:t>
            </a:r>
            <a:r>
              <a:rPr lang="hr-HR" sz="2000" dirty="0" err="1" smtClean="0"/>
              <a:t>ahu</a:t>
            </a:r>
            <a:endParaRPr lang="hr-HR" sz="2000" dirty="0" smtClean="0"/>
          </a:p>
          <a:p>
            <a:r>
              <a:rPr lang="hr-HR" sz="2000" dirty="0" smtClean="0"/>
              <a:t>   Pazi! Imperfekt se može izreći samo nesvršenim vidom!!!!</a:t>
            </a:r>
          </a:p>
          <a:p>
            <a:r>
              <a:rPr lang="hr-HR" sz="2000" dirty="0" smtClean="0"/>
              <a:t>        Primjer:</a:t>
            </a:r>
          </a:p>
          <a:p>
            <a:r>
              <a:rPr lang="hr-HR" sz="2000" dirty="0" smtClean="0"/>
              <a:t>                      1. prič</a:t>
            </a:r>
            <a:r>
              <a:rPr lang="hr-HR" sz="2000" u="sng" dirty="0" smtClean="0"/>
              <a:t>ah</a:t>
            </a:r>
            <a:r>
              <a:rPr lang="hr-HR" sz="2000" dirty="0" smtClean="0"/>
              <a:t>            1. prič</a:t>
            </a:r>
            <a:r>
              <a:rPr lang="hr-HR" sz="2000" u="sng" dirty="0" smtClean="0"/>
              <a:t>asmo</a:t>
            </a:r>
          </a:p>
          <a:p>
            <a:pPr>
              <a:buNone/>
            </a:pPr>
            <a:r>
              <a:rPr lang="hr-HR" sz="2000" dirty="0" smtClean="0"/>
              <a:t>                             2. prič</a:t>
            </a:r>
            <a:r>
              <a:rPr lang="hr-HR" sz="2000" u="sng" dirty="0" smtClean="0"/>
              <a:t>aše</a:t>
            </a:r>
            <a:r>
              <a:rPr lang="hr-HR" sz="2000" dirty="0" smtClean="0"/>
              <a:t>          2. prič</a:t>
            </a:r>
            <a:r>
              <a:rPr lang="hr-HR" sz="2000" u="sng" dirty="0" smtClean="0"/>
              <a:t>aste</a:t>
            </a:r>
          </a:p>
          <a:p>
            <a:pPr>
              <a:buNone/>
            </a:pPr>
            <a:r>
              <a:rPr lang="hr-HR" sz="2000" dirty="0" smtClean="0"/>
              <a:t>                             3. prič</a:t>
            </a:r>
            <a:r>
              <a:rPr lang="hr-HR" sz="2000" u="sng" dirty="0" smtClean="0"/>
              <a:t>aše</a:t>
            </a:r>
            <a:r>
              <a:rPr lang="hr-HR" sz="2000" dirty="0" smtClean="0"/>
              <a:t>          3. prič</a:t>
            </a:r>
            <a:r>
              <a:rPr lang="hr-HR" sz="2000" u="sng" dirty="0" smtClean="0"/>
              <a:t>ahu</a:t>
            </a:r>
          </a:p>
          <a:p>
            <a:pPr>
              <a:buNone/>
            </a:pPr>
            <a:endParaRPr lang="hr-HR" sz="2000" dirty="0" smtClean="0"/>
          </a:p>
          <a:p>
            <a:endParaRPr lang="hr-HR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Pluskvamperfekt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000" dirty="0" smtClean="0"/>
              <a:t>Pretprošlo složeno glagolsko vrijeme kojim se izriču radnje koje su se dogodile prije neke druge prošle radnje.</a:t>
            </a:r>
          </a:p>
          <a:p>
            <a:r>
              <a:rPr lang="hr-HR" sz="2000" dirty="0" smtClean="0"/>
              <a:t>Tvori se od: perfekta ili imperfekta </a:t>
            </a:r>
            <a:r>
              <a:rPr lang="hr-HR" sz="2000" dirty="0" err="1" smtClean="0"/>
              <a:t>pom</a:t>
            </a:r>
            <a:r>
              <a:rPr lang="hr-HR" sz="2000" dirty="0" smtClean="0"/>
              <a:t>. </a:t>
            </a:r>
            <a:r>
              <a:rPr lang="hr-HR" sz="2000" dirty="0" err="1" smtClean="0"/>
              <a:t>gl</a:t>
            </a:r>
            <a:r>
              <a:rPr lang="hr-HR" sz="2000" dirty="0" smtClean="0"/>
              <a:t>. biti i </a:t>
            </a:r>
            <a:r>
              <a:rPr lang="hr-HR" sz="2000" dirty="0" err="1" smtClean="0"/>
              <a:t>gl</a:t>
            </a:r>
            <a:r>
              <a:rPr lang="hr-HR" sz="2000" dirty="0" smtClean="0"/>
              <a:t>. pridjeva radnog</a:t>
            </a:r>
          </a:p>
          <a:p>
            <a:r>
              <a:rPr lang="hr-HR" sz="2000" dirty="0" smtClean="0"/>
              <a:t>Konjugacija glagola biti:</a:t>
            </a:r>
          </a:p>
          <a:p>
            <a:r>
              <a:rPr lang="hr-HR" sz="2000" dirty="0" smtClean="0"/>
              <a:t>     1. bio sam bio   1. bili smo bili</a:t>
            </a:r>
          </a:p>
          <a:p>
            <a:r>
              <a:rPr lang="hr-HR" sz="2000" dirty="0" smtClean="0"/>
              <a:t>     2. bio si bio        2. bili ste bili</a:t>
            </a:r>
          </a:p>
          <a:p>
            <a:r>
              <a:rPr lang="hr-HR" sz="2000" dirty="0" smtClean="0"/>
              <a:t>     3. bio je bio        3. bili su bili</a:t>
            </a:r>
          </a:p>
          <a:p>
            <a:r>
              <a:rPr lang="hr-HR" sz="2000" dirty="0" smtClean="0"/>
              <a:t>                           ili</a:t>
            </a:r>
          </a:p>
          <a:p>
            <a:r>
              <a:rPr lang="hr-HR" sz="2000" dirty="0" smtClean="0"/>
              <a:t>     1. bijah bio        1. bijasmo bili</a:t>
            </a:r>
          </a:p>
          <a:p>
            <a:r>
              <a:rPr lang="hr-HR" sz="2000" dirty="0" smtClean="0"/>
              <a:t>     2. bijaše bio       2. bijaste bili</a:t>
            </a:r>
          </a:p>
          <a:p>
            <a:r>
              <a:rPr lang="hr-HR" sz="2000" dirty="0" smtClean="0"/>
              <a:t>     3. bijaše bio       3. bijahu bili</a:t>
            </a:r>
          </a:p>
          <a:p>
            <a:r>
              <a:rPr lang="hr-HR" sz="2000" dirty="0" smtClean="0"/>
              <a:t>Pluskvamperfekt može se zamijeniti i perfektom ako je iz teksta jasno da jedna radnja prethodi drugoj</a:t>
            </a:r>
          </a:p>
          <a:p>
            <a:r>
              <a:rPr lang="hr-HR" sz="2000" dirty="0" smtClean="0"/>
              <a:t>    primjer:</a:t>
            </a:r>
          </a:p>
          <a:p>
            <a:r>
              <a:rPr lang="hr-HR" sz="2000" dirty="0" smtClean="0"/>
              <a:t>Oni </a:t>
            </a:r>
            <a:r>
              <a:rPr lang="hr-HR" sz="2000" dirty="0" smtClean="0">
                <a:solidFill>
                  <a:schemeClr val="bg1"/>
                </a:solidFill>
              </a:rPr>
              <a:t>su se uplašili </a:t>
            </a:r>
            <a:r>
              <a:rPr lang="hr-HR" sz="2000" dirty="0" smtClean="0"/>
              <a:t>jer ih </a:t>
            </a:r>
            <a:r>
              <a:rPr lang="hr-HR" sz="2000" dirty="0" smtClean="0">
                <a:solidFill>
                  <a:srgbClr val="002060"/>
                </a:solidFill>
              </a:rPr>
              <a:t>je</a:t>
            </a:r>
            <a:r>
              <a:rPr lang="hr-HR" sz="2000" dirty="0" smtClean="0"/>
              <a:t> jednom već </a:t>
            </a:r>
            <a:r>
              <a:rPr lang="hr-HR" sz="2000" dirty="0" smtClean="0">
                <a:solidFill>
                  <a:srgbClr val="002060"/>
                </a:solidFill>
              </a:rPr>
              <a:t>bila</a:t>
            </a:r>
            <a:r>
              <a:rPr lang="hr-HR" sz="2000" dirty="0" smtClean="0"/>
              <a:t> </a:t>
            </a:r>
            <a:r>
              <a:rPr lang="hr-HR" sz="2000" dirty="0" smtClean="0">
                <a:solidFill>
                  <a:srgbClr val="002060"/>
                </a:solidFill>
              </a:rPr>
              <a:t>napala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Oni</a:t>
            </a:r>
            <a:r>
              <a:rPr lang="hr-HR" sz="2000" dirty="0" smtClean="0">
                <a:solidFill>
                  <a:schemeClr val="bg1"/>
                </a:solidFill>
              </a:rPr>
              <a:t> su se uplašili </a:t>
            </a:r>
            <a:r>
              <a:rPr lang="hr-HR" sz="2000" dirty="0" smtClean="0"/>
              <a:t>jer ih </a:t>
            </a:r>
            <a:r>
              <a:rPr lang="hr-HR" sz="2000" dirty="0" smtClean="0">
                <a:solidFill>
                  <a:srgbClr val="002060"/>
                </a:solidFill>
              </a:rPr>
              <a:t>je</a:t>
            </a:r>
            <a:r>
              <a:rPr lang="hr-HR" sz="2000" dirty="0" smtClean="0"/>
              <a:t> jednom već </a:t>
            </a:r>
            <a:r>
              <a:rPr lang="hr-HR" sz="2000" dirty="0" smtClean="0">
                <a:solidFill>
                  <a:srgbClr val="002060"/>
                </a:solidFill>
              </a:rPr>
              <a:t>napala</a:t>
            </a:r>
            <a:r>
              <a:rPr lang="hr-HR" sz="2000" dirty="0" smtClean="0"/>
              <a:t>.</a:t>
            </a:r>
            <a:endParaRPr lang="hr-HR" sz="2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799383">
            <a:off x="234215" y="2296948"/>
            <a:ext cx="8276466" cy="1573383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BUDUĆA GLAGOLSKA VREMENA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Futur prvi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000" dirty="0" smtClean="0"/>
              <a:t>Glagolsko vrijeme kojim izričemo radnje koje će se dogoditi u bilo</a:t>
            </a:r>
          </a:p>
          <a:p>
            <a:pPr>
              <a:buNone/>
            </a:pPr>
            <a:r>
              <a:rPr lang="hr-HR" sz="2000" dirty="0" smtClean="0"/>
              <a:t>kojemu trenutku u budućnosti nazivamo futur prvi.</a:t>
            </a:r>
          </a:p>
          <a:p>
            <a:r>
              <a:rPr lang="hr-HR" sz="2000" dirty="0" smtClean="0"/>
              <a:t>Tvori se od: pomoćnog </a:t>
            </a:r>
            <a:r>
              <a:rPr lang="hr-HR" sz="2000" dirty="0" err="1" smtClean="0"/>
              <a:t>gl</a:t>
            </a:r>
            <a:r>
              <a:rPr lang="hr-HR" sz="2000" dirty="0" smtClean="0"/>
              <a:t>. htjeti i infinitiva glavnog glagola</a:t>
            </a:r>
          </a:p>
          <a:p>
            <a:r>
              <a:rPr lang="hr-HR" sz="2000" dirty="0" smtClean="0"/>
              <a:t>Konjugacija </a:t>
            </a:r>
            <a:r>
              <a:rPr lang="hr-HR" sz="2000" dirty="0" err="1" smtClean="0"/>
              <a:t>pom</a:t>
            </a:r>
            <a:r>
              <a:rPr lang="hr-HR" sz="2000" dirty="0" smtClean="0"/>
              <a:t>. glagola:</a:t>
            </a:r>
          </a:p>
          <a:p>
            <a:r>
              <a:rPr lang="hr-HR" sz="2000" dirty="0" smtClean="0"/>
              <a:t>         1. ću biti           1. ćemo biti</a:t>
            </a:r>
          </a:p>
          <a:p>
            <a:r>
              <a:rPr lang="hr-HR" sz="2000" dirty="0" smtClean="0"/>
              <a:t>         2. ćeš biti          2. ćete biti</a:t>
            </a:r>
          </a:p>
          <a:p>
            <a:r>
              <a:rPr lang="hr-HR" sz="2000" dirty="0" smtClean="0"/>
              <a:t>         3. će biti            3. će biti</a:t>
            </a:r>
          </a:p>
          <a:p>
            <a:r>
              <a:rPr lang="hr-HR" sz="2000" dirty="0" smtClean="0"/>
              <a:t>Primjer.</a:t>
            </a:r>
          </a:p>
          <a:p>
            <a:r>
              <a:rPr lang="hr-HR" sz="2000" dirty="0" smtClean="0"/>
              <a:t>         ću raditi, ćeš raditi, će raditi, ćemo raditi, ćete raditi, će raditi</a:t>
            </a:r>
          </a:p>
          <a:p>
            <a:r>
              <a:rPr lang="hr-HR" sz="2000" dirty="0" smtClean="0"/>
              <a:t>                                                          ili</a:t>
            </a:r>
          </a:p>
          <a:p>
            <a:r>
              <a:rPr lang="hr-HR" sz="2000" dirty="0" smtClean="0"/>
              <a:t>         radit ću, radit ćeš, radit će, radit ćemo, radit ćete, radit će</a:t>
            </a:r>
          </a:p>
          <a:p>
            <a:endParaRPr lang="hr-HR" sz="2000" dirty="0" smtClean="0"/>
          </a:p>
          <a:p>
            <a:r>
              <a:rPr lang="hr-HR" sz="2000" dirty="0" smtClean="0"/>
              <a:t>         ću ići, ćeš ići, će ići, ćemo ići, ćete ići, će ići</a:t>
            </a:r>
          </a:p>
          <a:p>
            <a:r>
              <a:rPr lang="hr-HR" sz="2000" dirty="0" smtClean="0"/>
              <a:t>                                                          ili</a:t>
            </a:r>
          </a:p>
          <a:p>
            <a:r>
              <a:rPr lang="hr-HR" sz="2000" dirty="0" smtClean="0"/>
              <a:t>         ići ću, ići ćeš, ići će, ići ćemo, ići ćete, ići ćete</a:t>
            </a:r>
          </a:p>
          <a:p>
            <a:r>
              <a:rPr lang="hr-HR" sz="2000" dirty="0" smtClean="0"/>
              <a:t>Pazi na pisanje infinitiva sa nastavkom -ti ako je iza infinitiva onda se piše bez i, a ako je tu nastavak -</a:t>
            </a:r>
            <a:r>
              <a:rPr lang="hr-HR" sz="2000" dirty="0" err="1" smtClean="0"/>
              <a:t>ći</a:t>
            </a:r>
            <a:r>
              <a:rPr lang="hr-HR" sz="2000" dirty="0" smtClean="0"/>
              <a:t> onda se piše isto bez nekih promjena!!!!!</a:t>
            </a:r>
          </a:p>
          <a:p>
            <a:pPr>
              <a:buNone/>
            </a:pPr>
            <a:r>
              <a:rPr lang="hr-HR" sz="2000" dirty="0" smtClean="0"/>
              <a:t>       </a:t>
            </a:r>
          </a:p>
          <a:p>
            <a:pPr>
              <a:buNone/>
            </a:pPr>
            <a:endParaRPr lang="hr-HR" sz="20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Futur drugi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Glagolsko vrijeme kojim se izriču buduće radnje koje će se dogoditi prije neke druge buduće radnje.</a:t>
            </a:r>
          </a:p>
          <a:p>
            <a:r>
              <a:rPr lang="hr-HR" sz="2000" dirty="0" smtClean="0"/>
              <a:t>Tvori se od: svršeni prezent </a:t>
            </a:r>
            <a:r>
              <a:rPr lang="hr-HR" sz="2000" dirty="0" err="1" smtClean="0"/>
              <a:t>pom</a:t>
            </a:r>
            <a:r>
              <a:rPr lang="hr-HR" sz="2000" dirty="0" smtClean="0"/>
              <a:t>. </a:t>
            </a:r>
            <a:r>
              <a:rPr lang="hr-HR" sz="2000" dirty="0" err="1" smtClean="0"/>
              <a:t>gl</a:t>
            </a:r>
            <a:r>
              <a:rPr lang="hr-HR" sz="2000" dirty="0" smtClean="0"/>
              <a:t>. biti i </a:t>
            </a:r>
            <a:r>
              <a:rPr lang="hr-HR" sz="2000" dirty="0" err="1" smtClean="0"/>
              <a:t>gl</a:t>
            </a:r>
            <a:r>
              <a:rPr lang="hr-HR" sz="2000" dirty="0" smtClean="0"/>
              <a:t>. pridjeva radnog</a:t>
            </a:r>
          </a:p>
          <a:p>
            <a:r>
              <a:rPr lang="hr-HR" sz="2000" dirty="0" smtClean="0"/>
              <a:t>Primjer konjugacije:</a:t>
            </a:r>
          </a:p>
          <a:p>
            <a:r>
              <a:rPr lang="hr-HR" sz="2000" dirty="0" smtClean="0"/>
              <a:t>        budem htio   budemo htjeli</a:t>
            </a:r>
          </a:p>
          <a:p>
            <a:r>
              <a:rPr lang="hr-HR" sz="2000" dirty="0" smtClean="0"/>
              <a:t>        budeš htio     budete htjeli</a:t>
            </a:r>
          </a:p>
          <a:p>
            <a:r>
              <a:rPr lang="hr-HR" sz="2000" dirty="0" smtClean="0"/>
              <a:t>        bude htio       budu htjeli</a:t>
            </a:r>
          </a:p>
          <a:p>
            <a:r>
              <a:rPr lang="hr-HR" sz="2000" dirty="0" smtClean="0"/>
              <a:t>Primjer: </a:t>
            </a:r>
          </a:p>
          <a:p>
            <a:r>
              <a:rPr lang="hr-HR" sz="2000" dirty="0" smtClean="0"/>
              <a:t>        budem plesala   1. budemo plesale</a:t>
            </a:r>
          </a:p>
          <a:p>
            <a:r>
              <a:rPr lang="hr-HR" sz="2000" dirty="0" smtClean="0"/>
              <a:t>        budeš plesala     2. budete plesale</a:t>
            </a:r>
          </a:p>
          <a:p>
            <a:r>
              <a:rPr lang="hr-HR" sz="2000" dirty="0" smtClean="0"/>
              <a:t>        bude plesala       3. budu plesale</a:t>
            </a:r>
            <a:endParaRPr lang="hr-HR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30545">
            <a:off x="187585" y="2150583"/>
            <a:ext cx="8490536" cy="1974901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0070C0"/>
                </a:solidFill>
              </a:rPr>
              <a:t>GLAGOLSKI NAČINI</a:t>
            </a:r>
            <a:endParaRPr lang="hr-HR" sz="4400" dirty="0">
              <a:solidFill>
                <a:srgbClr val="0070C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0" y="0"/>
            <a:ext cx="1440160" cy="14401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Smiley Face 4"/>
          <p:cNvSpPr/>
          <p:nvPr/>
        </p:nvSpPr>
        <p:spPr>
          <a:xfrm>
            <a:off x="7631832" y="5373216"/>
            <a:ext cx="1512168" cy="14847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Imperativ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928992" cy="5760640"/>
          </a:xfrm>
        </p:spPr>
        <p:txBody>
          <a:bodyPr>
            <a:normAutofit fontScale="55000" lnSpcReduction="20000"/>
          </a:bodyPr>
          <a:lstStyle/>
          <a:p>
            <a:r>
              <a:rPr lang="hr-HR" sz="3300" dirty="0" smtClean="0"/>
              <a:t>Glagolske oblike kojima izričemo odnos govornika prema vršenju glagolske radnje nazivamo imperativ.</a:t>
            </a:r>
          </a:p>
          <a:p>
            <a:r>
              <a:rPr lang="hr-HR" sz="3300" dirty="0" smtClean="0">
                <a:solidFill>
                  <a:srgbClr val="FF0000"/>
                </a:solidFill>
              </a:rPr>
              <a:t>Imperativ</a:t>
            </a:r>
            <a:r>
              <a:rPr lang="hr-HR" sz="3300" dirty="0" smtClean="0"/>
              <a:t> je glagolski način kojim se izriče zapovijed i molba, a još ga i nazivamo </a:t>
            </a:r>
            <a:r>
              <a:rPr lang="hr-HR" sz="3300" dirty="0" smtClean="0">
                <a:solidFill>
                  <a:srgbClr val="FF0000"/>
                </a:solidFill>
              </a:rPr>
              <a:t>zapovjedni način.</a:t>
            </a:r>
          </a:p>
          <a:p>
            <a:r>
              <a:rPr lang="hr-HR" sz="3300" dirty="0" smtClean="0">
                <a:solidFill>
                  <a:schemeClr val="bg1"/>
                </a:solidFill>
              </a:rPr>
              <a:t>Očisti</a:t>
            </a:r>
            <a:r>
              <a:rPr lang="hr-HR" sz="3300" dirty="0" smtClean="0"/>
              <a:t> sobu! – zapovjedni način    Molim te, </a:t>
            </a:r>
            <a:r>
              <a:rPr lang="hr-HR" sz="3300" dirty="0" smtClean="0">
                <a:solidFill>
                  <a:schemeClr val="bg1"/>
                </a:solidFill>
              </a:rPr>
              <a:t>očisti</a:t>
            </a:r>
            <a:r>
              <a:rPr lang="hr-HR" sz="3300" dirty="0" smtClean="0"/>
              <a:t> sobu! – molba</a:t>
            </a:r>
          </a:p>
          <a:p>
            <a:r>
              <a:rPr lang="hr-HR" sz="3300" dirty="0" smtClean="0"/>
              <a:t>Imperativ se tvori dodavanjem nastavaka na glagolsku osnovu:</a:t>
            </a:r>
          </a:p>
          <a:p>
            <a:r>
              <a:rPr lang="hr-HR" sz="3300" dirty="0" smtClean="0"/>
              <a:t>    uliti</a:t>
            </a:r>
          </a:p>
          <a:p>
            <a:r>
              <a:rPr lang="hr-HR" sz="3300" dirty="0" smtClean="0"/>
              <a:t>1. --------------   1. ulijmo</a:t>
            </a:r>
          </a:p>
          <a:p>
            <a:r>
              <a:rPr lang="hr-HR" sz="3300" dirty="0" smtClean="0"/>
              <a:t>2. ulij                2. ulijte</a:t>
            </a:r>
          </a:p>
          <a:p>
            <a:r>
              <a:rPr lang="hr-HR" sz="3300" dirty="0" smtClean="0"/>
              <a:t>3. neka ulije     3. neka uliju     - čestica neka i 3. lice/osoba prezent</a:t>
            </a:r>
          </a:p>
          <a:p>
            <a:r>
              <a:rPr lang="hr-HR" sz="3300" dirty="0" smtClean="0"/>
              <a:t>- glagoli kojima osnova završava na –j imaju nastavke /, -</a:t>
            </a:r>
            <a:r>
              <a:rPr lang="hr-HR" sz="3300" dirty="0" err="1" smtClean="0"/>
              <a:t>mo</a:t>
            </a:r>
            <a:r>
              <a:rPr lang="hr-HR" sz="3300" dirty="0" smtClean="0"/>
              <a:t> –te</a:t>
            </a:r>
          </a:p>
          <a:p>
            <a:r>
              <a:rPr lang="hr-HR" sz="3300" dirty="0" smtClean="0"/>
              <a:t>- imperativ kojim izričemo prošlu radnju nazivamo </a:t>
            </a:r>
            <a:r>
              <a:rPr lang="hr-HR" sz="3300" dirty="0" smtClean="0">
                <a:solidFill>
                  <a:schemeClr val="bg1"/>
                </a:solidFill>
              </a:rPr>
              <a:t>pripovjedni</a:t>
            </a:r>
            <a:r>
              <a:rPr lang="hr-HR" sz="3300" dirty="0" smtClean="0"/>
              <a:t> </a:t>
            </a:r>
            <a:r>
              <a:rPr lang="hr-HR" sz="3300" dirty="0" smtClean="0">
                <a:solidFill>
                  <a:schemeClr val="bg1"/>
                </a:solidFill>
              </a:rPr>
              <a:t>imperativ</a:t>
            </a:r>
          </a:p>
          <a:p>
            <a:r>
              <a:rPr lang="hr-HR" sz="3300" dirty="0" smtClean="0"/>
              <a:t>-svevremenost: Krsti vuka, a vuk u goru!</a:t>
            </a:r>
          </a:p>
          <a:p>
            <a:r>
              <a:rPr lang="hr-HR" sz="3300" dirty="0" smtClean="0"/>
              <a:t>Takav se imperativ naziva</a:t>
            </a:r>
            <a:r>
              <a:rPr lang="hr-HR" sz="3300" dirty="0" smtClean="0">
                <a:solidFill>
                  <a:srgbClr val="FF0000"/>
                </a:solidFill>
              </a:rPr>
              <a:t> svevremenski </a:t>
            </a:r>
            <a:r>
              <a:rPr lang="hr-HR" sz="3300" dirty="0" smtClean="0"/>
              <a:t>ili </a:t>
            </a:r>
            <a:r>
              <a:rPr lang="hr-HR" sz="3300" dirty="0" smtClean="0">
                <a:solidFill>
                  <a:srgbClr val="FF0000"/>
                </a:solidFill>
              </a:rPr>
              <a:t>poslovični imperativ</a:t>
            </a:r>
            <a:r>
              <a:rPr lang="hr-HR" sz="3300" dirty="0" smtClean="0"/>
              <a:t>.</a:t>
            </a:r>
          </a:p>
          <a:p>
            <a:r>
              <a:rPr lang="hr-HR" sz="3300" dirty="0" smtClean="0"/>
              <a:t>Glasovne promjene:</a:t>
            </a:r>
          </a:p>
          <a:p>
            <a:r>
              <a:rPr lang="hr-HR" sz="3300" dirty="0" smtClean="0"/>
              <a:t>Sibilarizacija                                          Jotacija</a:t>
            </a:r>
          </a:p>
          <a:p>
            <a:r>
              <a:rPr lang="hr-HR" sz="3300" dirty="0" smtClean="0"/>
              <a:t>    reći…</a:t>
            </a:r>
            <a:r>
              <a:rPr lang="hr-HR" sz="3300" dirty="0" err="1" smtClean="0"/>
              <a:t>.re</a:t>
            </a:r>
            <a:r>
              <a:rPr lang="hr-HR" sz="3300" dirty="0" err="1" smtClean="0">
                <a:solidFill>
                  <a:srgbClr val="FF0000"/>
                </a:solidFill>
              </a:rPr>
              <a:t>c</a:t>
            </a:r>
            <a:r>
              <a:rPr lang="hr-HR" sz="3300" dirty="0" err="1" smtClean="0"/>
              <a:t>i</a:t>
            </a:r>
            <a:r>
              <a:rPr lang="hr-HR" sz="3300" dirty="0" smtClean="0"/>
              <a:t>           </a:t>
            </a:r>
            <a:r>
              <a:rPr lang="hr-HR" sz="3300" dirty="0" err="1" smtClean="0"/>
              <a:t>re</a:t>
            </a:r>
            <a:r>
              <a:rPr lang="hr-HR" sz="3300" dirty="0" err="1" smtClean="0">
                <a:solidFill>
                  <a:srgbClr val="FF0000"/>
                </a:solidFill>
              </a:rPr>
              <a:t>k</a:t>
            </a:r>
            <a:r>
              <a:rPr lang="hr-HR" sz="3300" dirty="0" smtClean="0"/>
              <a:t> + </a:t>
            </a:r>
            <a:r>
              <a:rPr lang="hr-HR" sz="3300" dirty="0" smtClean="0">
                <a:solidFill>
                  <a:srgbClr val="FF0000"/>
                </a:solidFill>
              </a:rPr>
              <a:t>i </a:t>
            </a:r>
            <a:r>
              <a:rPr lang="hr-HR" sz="3300" dirty="0" smtClean="0"/>
              <a:t>                         brisati…bri</a:t>
            </a:r>
            <a:r>
              <a:rPr lang="hr-HR" sz="3300" dirty="0" smtClean="0">
                <a:solidFill>
                  <a:srgbClr val="FF0000"/>
                </a:solidFill>
              </a:rPr>
              <a:t>š</a:t>
            </a:r>
            <a:r>
              <a:rPr lang="hr-HR" sz="3300" dirty="0" smtClean="0"/>
              <a:t>i          bri</a:t>
            </a:r>
            <a:r>
              <a:rPr lang="hr-HR" sz="3300" dirty="0" smtClean="0">
                <a:solidFill>
                  <a:srgbClr val="FF0000"/>
                </a:solidFill>
              </a:rPr>
              <a:t>s</a:t>
            </a:r>
            <a:r>
              <a:rPr lang="hr-HR" sz="3300" dirty="0" smtClean="0"/>
              <a:t> + </a:t>
            </a:r>
            <a:r>
              <a:rPr lang="hr-HR" sz="3300" dirty="0" err="1" smtClean="0">
                <a:solidFill>
                  <a:srgbClr val="FF0000"/>
                </a:solidFill>
              </a:rPr>
              <a:t>ji</a:t>
            </a:r>
            <a:r>
              <a:rPr lang="hr-HR" sz="3300" dirty="0" smtClean="0"/>
              <a:t>       </a:t>
            </a:r>
          </a:p>
          <a:p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  </a:t>
            </a:r>
          </a:p>
          <a:p>
            <a:endParaRPr lang="hr-HR" sz="2000" dirty="0" smtClean="0"/>
          </a:p>
          <a:p>
            <a:pPr>
              <a:buNone/>
            </a:pPr>
            <a:r>
              <a:rPr lang="hr-HR" sz="2000" dirty="0" smtClean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4" name="Right Arrow 3"/>
          <p:cNvSpPr/>
          <p:nvPr/>
        </p:nvSpPr>
        <p:spPr>
          <a:xfrm rot="10800000">
            <a:off x="2411760" y="566124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6372200" y="5589240"/>
            <a:ext cx="428118" cy="290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glagoli su promjenjiva vrsta riječi kojima izričemo radnju, stanje i zbivanje: kopam,  leže, cvjetaju.</a:t>
            </a:r>
          </a:p>
          <a:p>
            <a:r>
              <a:rPr lang="hr-HR" dirty="0" smtClean="0"/>
              <a:t>mijenjaju se po licima/osobama u jednini i množini  – konjugacija ili sprezanje</a:t>
            </a:r>
          </a:p>
          <a:p>
            <a:pPr>
              <a:buNone/>
            </a:pPr>
            <a:r>
              <a:rPr lang="hr-HR" dirty="0" smtClean="0"/>
              <a:t>         jednina                                        množina</a:t>
            </a:r>
          </a:p>
          <a:p>
            <a:r>
              <a:rPr lang="hr-HR" dirty="0" smtClean="0"/>
              <a:t>1. JA  hodam                           1. MI hodamo</a:t>
            </a:r>
          </a:p>
          <a:p>
            <a:pPr>
              <a:buNone/>
            </a:pPr>
            <a:r>
              <a:rPr lang="hr-HR" dirty="0" smtClean="0"/>
              <a:t>     2. TI  hodaš                             2. VI hodate</a:t>
            </a:r>
          </a:p>
          <a:p>
            <a:pPr>
              <a:buNone/>
            </a:pPr>
            <a:r>
              <a:rPr lang="hr-HR" dirty="0" smtClean="0"/>
              <a:t>     3.  ON hoda                            3.  ONI hodaju                                 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Kondicional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6552728"/>
          </a:xfrm>
        </p:spPr>
        <p:txBody>
          <a:bodyPr>
            <a:normAutofit fontScale="85000" lnSpcReduction="10000"/>
          </a:bodyPr>
          <a:lstStyle/>
          <a:p>
            <a:r>
              <a:rPr lang="hr-HR" sz="2000" dirty="0" smtClean="0"/>
              <a:t>Glagolski način kojim se izriče želja.</a:t>
            </a:r>
          </a:p>
          <a:p>
            <a:r>
              <a:rPr lang="hr-HR" sz="1800" dirty="0" smtClean="0">
                <a:solidFill>
                  <a:srgbClr val="FF0000"/>
                </a:solidFill>
              </a:rPr>
              <a:t>Pronađite</a:t>
            </a:r>
            <a:r>
              <a:rPr lang="hr-HR" sz="1800" dirty="0" smtClean="0"/>
              <a:t> mi, molim vas olovku! </a:t>
            </a:r>
            <a:r>
              <a:rPr lang="hr-HR" sz="1800" dirty="0" smtClean="0">
                <a:solidFill>
                  <a:srgbClr val="FF0000"/>
                </a:solidFill>
              </a:rPr>
              <a:t>Biste</a:t>
            </a:r>
            <a:r>
              <a:rPr lang="hr-HR" sz="1800" dirty="0" smtClean="0"/>
              <a:t> li mi, molim vas </a:t>
            </a:r>
            <a:r>
              <a:rPr lang="hr-HR" sz="1800" dirty="0" smtClean="0">
                <a:solidFill>
                  <a:srgbClr val="FF0000"/>
                </a:solidFill>
              </a:rPr>
              <a:t>pronašli</a:t>
            </a:r>
            <a:r>
              <a:rPr lang="hr-HR" sz="1800" dirty="0" smtClean="0"/>
              <a:t> olovku?</a:t>
            </a:r>
          </a:p>
          <a:p>
            <a:endParaRPr lang="hr-HR" sz="1800" dirty="0" smtClean="0"/>
          </a:p>
          <a:p>
            <a:r>
              <a:rPr lang="hr-HR" sz="1800" dirty="0" smtClean="0"/>
              <a:t>                   imperativ                                                    kondicional</a:t>
            </a:r>
          </a:p>
          <a:p>
            <a:r>
              <a:rPr lang="hr-HR" sz="1800" dirty="0" smtClean="0"/>
              <a:t>a) kondicional prvi izriče želju u sadašnjosti- tvori se od aorist </a:t>
            </a:r>
            <a:r>
              <a:rPr lang="hr-HR" sz="1800" dirty="0" err="1" smtClean="0"/>
              <a:t>pom</a:t>
            </a:r>
            <a:r>
              <a:rPr lang="hr-HR" sz="1800" dirty="0" smtClean="0"/>
              <a:t> </a:t>
            </a:r>
            <a:r>
              <a:rPr lang="hr-HR" sz="1800" dirty="0" err="1" smtClean="0"/>
              <a:t>gl</a:t>
            </a:r>
            <a:r>
              <a:rPr lang="hr-HR" sz="1800" dirty="0" smtClean="0"/>
              <a:t>. biti i </a:t>
            </a:r>
            <a:r>
              <a:rPr lang="hr-HR" sz="1800" dirty="0" err="1" smtClean="0"/>
              <a:t>gl</a:t>
            </a:r>
            <a:r>
              <a:rPr lang="hr-HR" sz="1800" dirty="0" smtClean="0"/>
              <a:t>. pridjeva radnog</a:t>
            </a:r>
          </a:p>
          <a:p>
            <a:pPr>
              <a:buNone/>
            </a:pPr>
            <a:r>
              <a:rPr lang="hr-HR" sz="1800" dirty="0" smtClean="0"/>
              <a:t>Kad bih bila astronautkinja </a:t>
            </a:r>
            <a:r>
              <a:rPr lang="hr-HR" sz="1800" dirty="0" smtClean="0">
                <a:solidFill>
                  <a:schemeClr val="bg1"/>
                </a:solidFill>
              </a:rPr>
              <a:t>lebdjela bih </a:t>
            </a:r>
            <a:r>
              <a:rPr lang="hr-HR" sz="1800" dirty="0" smtClean="0"/>
              <a:t>svemirom…</a:t>
            </a:r>
          </a:p>
          <a:p>
            <a:pPr>
              <a:buNone/>
            </a:pPr>
            <a:r>
              <a:rPr lang="hr-HR" sz="1800" dirty="0" smtClean="0"/>
              <a:t>       b) kondicional drugi izriče želju u prošlosti- tvori se od kondicionala 1. </a:t>
            </a:r>
            <a:r>
              <a:rPr lang="hr-HR" sz="1800" dirty="0" err="1" smtClean="0"/>
              <a:t>gl</a:t>
            </a:r>
            <a:r>
              <a:rPr lang="hr-HR" sz="1800" dirty="0" smtClean="0"/>
              <a:t>. biti i </a:t>
            </a:r>
            <a:r>
              <a:rPr lang="hr-HR" sz="1800" dirty="0" err="1" smtClean="0"/>
              <a:t>gl</a:t>
            </a:r>
            <a:r>
              <a:rPr lang="hr-HR" sz="1800" dirty="0" smtClean="0"/>
              <a:t>. pridjeva radnog</a:t>
            </a:r>
          </a:p>
          <a:p>
            <a:pPr>
              <a:buNone/>
            </a:pPr>
            <a:r>
              <a:rPr lang="hr-HR" sz="1800" dirty="0" smtClean="0"/>
              <a:t>Da sam ja bila astronautkinja, </a:t>
            </a:r>
            <a:r>
              <a:rPr lang="hr-HR" sz="1800" dirty="0" smtClean="0">
                <a:solidFill>
                  <a:schemeClr val="bg1"/>
                </a:solidFill>
              </a:rPr>
              <a:t>bila bih lebdjela </a:t>
            </a:r>
            <a:r>
              <a:rPr lang="hr-HR" sz="1800" dirty="0" smtClean="0"/>
              <a:t>svemirom…</a:t>
            </a:r>
          </a:p>
          <a:p>
            <a:pPr>
              <a:buNone/>
            </a:pPr>
            <a:r>
              <a:rPr lang="hr-HR" sz="1800" dirty="0" smtClean="0"/>
              <a:t>  Kondicional 1. glagola misliti               Kondicional 2.</a:t>
            </a:r>
          </a:p>
          <a:p>
            <a:pPr>
              <a:buNone/>
            </a:pPr>
            <a:r>
              <a:rPr lang="hr-HR" sz="1800" dirty="0" smtClean="0"/>
              <a:t>      1. mislio bih  1. mislili bismo          1. bila bih mislila   1. bile bismo mislila</a:t>
            </a:r>
          </a:p>
          <a:p>
            <a:pPr>
              <a:buNone/>
            </a:pPr>
            <a:r>
              <a:rPr lang="hr-HR" sz="1800" dirty="0" smtClean="0"/>
              <a:t>      2. mislio bi    2. mislili biste             2. bila bi mislila     2. bile biste mislile</a:t>
            </a:r>
          </a:p>
          <a:p>
            <a:pPr>
              <a:buNone/>
            </a:pPr>
            <a:r>
              <a:rPr lang="hr-HR" sz="1800" dirty="0" smtClean="0"/>
              <a:t>      3. mislio bi    3. mislili bi                  3. bila bi mislila     3. bile bi mislile</a:t>
            </a:r>
          </a:p>
          <a:p>
            <a:pPr>
              <a:buNone/>
            </a:pPr>
            <a:r>
              <a:rPr lang="hr-HR" sz="1800" dirty="0" smtClean="0"/>
              <a:t>Točno: Ja </a:t>
            </a:r>
            <a:r>
              <a:rPr lang="hr-HR" sz="1800" dirty="0" smtClean="0">
                <a:solidFill>
                  <a:schemeClr val="bg1"/>
                </a:solidFill>
              </a:rPr>
              <a:t>bi</a:t>
            </a:r>
            <a:r>
              <a:rPr lang="hr-HR" sz="1800" dirty="0" smtClean="0">
                <a:solidFill>
                  <a:srgbClr val="FF0000"/>
                </a:solidFill>
              </a:rPr>
              <a:t>h</a:t>
            </a:r>
            <a:r>
              <a:rPr lang="hr-HR" sz="1800" dirty="0" smtClean="0"/>
              <a:t> rado došla.   Mi </a:t>
            </a:r>
            <a:r>
              <a:rPr lang="hr-HR" sz="1800" dirty="0" smtClean="0">
                <a:solidFill>
                  <a:schemeClr val="bg1"/>
                </a:solidFill>
              </a:rPr>
              <a:t>bi</a:t>
            </a:r>
            <a:r>
              <a:rPr lang="hr-HR" sz="1800" dirty="0" smtClean="0">
                <a:solidFill>
                  <a:srgbClr val="FF0000"/>
                </a:solidFill>
              </a:rPr>
              <a:t>smo</a:t>
            </a:r>
            <a:r>
              <a:rPr lang="hr-HR" sz="1800" dirty="0" smtClean="0"/>
              <a:t> došli k vama, a vi </a:t>
            </a:r>
            <a:r>
              <a:rPr lang="hr-HR" sz="1800" dirty="0" smtClean="0">
                <a:solidFill>
                  <a:schemeClr val="bg1"/>
                </a:solidFill>
              </a:rPr>
              <a:t>bi</a:t>
            </a:r>
            <a:r>
              <a:rPr lang="hr-HR" sz="1800" dirty="0" smtClean="0">
                <a:solidFill>
                  <a:srgbClr val="FF0000"/>
                </a:solidFill>
              </a:rPr>
              <a:t>ste</a:t>
            </a:r>
            <a:r>
              <a:rPr lang="hr-HR" sz="1800" dirty="0" smtClean="0"/>
              <a:t> htjeli k nama.    </a:t>
            </a:r>
          </a:p>
          <a:p>
            <a:pPr>
              <a:buNone/>
            </a:pPr>
            <a:r>
              <a:rPr lang="hr-HR" sz="1800" dirty="0" smtClean="0"/>
              <a:t>Netočno: Ja </a:t>
            </a:r>
            <a:r>
              <a:rPr lang="hr-HR" sz="1800" dirty="0" smtClean="0">
                <a:solidFill>
                  <a:schemeClr val="bg1"/>
                </a:solidFill>
              </a:rPr>
              <a:t>bi</a:t>
            </a:r>
            <a:r>
              <a:rPr lang="hr-HR" sz="1800" dirty="0" smtClean="0"/>
              <a:t> rado došla. Mi </a:t>
            </a:r>
            <a:r>
              <a:rPr lang="hr-HR" sz="1800" dirty="0" smtClean="0">
                <a:solidFill>
                  <a:schemeClr val="bg1"/>
                </a:solidFill>
              </a:rPr>
              <a:t>bi</a:t>
            </a:r>
            <a:r>
              <a:rPr lang="hr-HR" sz="1800" dirty="0" smtClean="0"/>
              <a:t> došli k vama, a vi </a:t>
            </a:r>
            <a:r>
              <a:rPr lang="hr-HR" sz="1800" dirty="0" smtClean="0">
                <a:solidFill>
                  <a:schemeClr val="bg1"/>
                </a:solidFill>
              </a:rPr>
              <a:t>bi</a:t>
            </a:r>
            <a:r>
              <a:rPr lang="hr-HR" sz="1800" dirty="0" smtClean="0"/>
              <a:t> htjeli k nama.</a:t>
            </a:r>
          </a:p>
          <a:p>
            <a:pPr>
              <a:buNone/>
            </a:pPr>
            <a:r>
              <a:rPr lang="hr-HR" sz="1800" dirty="0" smtClean="0"/>
              <a:t>Volio bih da sam leptir.           Bih li volio da sam leptir?</a:t>
            </a:r>
          </a:p>
          <a:p>
            <a:pPr>
              <a:buNone/>
            </a:pPr>
            <a:r>
              <a:rPr lang="hr-HR" sz="1800" dirty="0" smtClean="0"/>
              <a:t>I mi bismo tad lepršali krilima.         Bismo li i mi tad lepršali krilima?</a:t>
            </a:r>
          </a:p>
          <a:p>
            <a:pPr>
              <a:buNone/>
            </a:pPr>
            <a:r>
              <a:rPr lang="hr-HR" sz="1800" dirty="0" smtClean="0"/>
              <a:t>Kondicional prvi upitni oblik se tvori od aorista </a:t>
            </a:r>
            <a:r>
              <a:rPr lang="hr-HR" sz="1800" dirty="0" err="1" smtClean="0"/>
              <a:t>pom</a:t>
            </a:r>
            <a:r>
              <a:rPr lang="hr-HR" sz="1800" dirty="0" smtClean="0"/>
              <a:t>. </a:t>
            </a:r>
            <a:r>
              <a:rPr lang="hr-HR" sz="1800" dirty="0" err="1" smtClean="0"/>
              <a:t>gl</a:t>
            </a:r>
            <a:r>
              <a:rPr lang="hr-HR" sz="1800" dirty="0" smtClean="0"/>
              <a:t>. biti (dolazi ispred </a:t>
            </a:r>
            <a:r>
              <a:rPr lang="hr-HR" sz="1800" dirty="0" err="1" smtClean="0"/>
              <a:t>gl</a:t>
            </a:r>
            <a:r>
              <a:rPr lang="hr-HR" sz="1800" dirty="0" smtClean="0"/>
              <a:t>. </a:t>
            </a:r>
            <a:r>
              <a:rPr lang="hr-HR" sz="1800" dirty="0" err="1" smtClean="0"/>
              <a:t>Pridj</a:t>
            </a:r>
            <a:r>
              <a:rPr lang="hr-HR" sz="1800" dirty="0" smtClean="0"/>
              <a:t>. Radnog. Pri tome postaje naglašen, a iza njega dolazi </a:t>
            </a:r>
            <a:r>
              <a:rPr lang="hr-HR" sz="1800" dirty="0" smtClean="0">
                <a:solidFill>
                  <a:schemeClr val="bg1"/>
                </a:solidFill>
              </a:rPr>
              <a:t>upitna čestica </a:t>
            </a:r>
            <a:r>
              <a:rPr lang="hr-HR" sz="1800" dirty="0" smtClean="0"/>
              <a:t>li. </a:t>
            </a:r>
          </a:p>
          <a:p>
            <a:pPr>
              <a:buNone/>
            </a:pPr>
            <a:r>
              <a:rPr lang="hr-HR" sz="1800" dirty="0" smtClean="0"/>
              <a:t>Bih li bio dijelio sretna lica?    Kondicional drugi upitni oblik tvori se od kondicionala 1. </a:t>
            </a:r>
            <a:r>
              <a:rPr lang="hr-HR" sz="1800" dirty="0" err="1" smtClean="0"/>
              <a:t>pom</a:t>
            </a:r>
            <a:r>
              <a:rPr lang="hr-HR" sz="1800" dirty="0" smtClean="0"/>
              <a:t>. </a:t>
            </a:r>
            <a:r>
              <a:rPr lang="hr-HR" sz="1800" dirty="0" err="1" smtClean="0"/>
              <a:t>gl</a:t>
            </a:r>
            <a:r>
              <a:rPr lang="hr-HR" sz="1800" dirty="0" smtClean="0"/>
              <a:t>. biti (dolazi ispred </a:t>
            </a:r>
            <a:r>
              <a:rPr lang="hr-HR" sz="1800" dirty="0" err="1" smtClean="0"/>
              <a:t>gl</a:t>
            </a:r>
            <a:r>
              <a:rPr lang="hr-HR" sz="1800" dirty="0" smtClean="0"/>
              <a:t> </a:t>
            </a:r>
            <a:r>
              <a:rPr lang="hr-HR" sz="1800" dirty="0" err="1" smtClean="0"/>
              <a:t>pridj</a:t>
            </a:r>
            <a:r>
              <a:rPr lang="hr-HR" sz="1800" dirty="0" smtClean="0"/>
              <a:t>. radnog)</a:t>
            </a:r>
          </a:p>
          <a:p>
            <a:pPr>
              <a:buNone/>
            </a:pPr>
            <a:r>
              <a:rPr lang="hr-HR" sz="1800" dirty="0" smtClean="0"/>
              <a:t>Kondicionalom osim želje možemo izreći i mogućnost i pogodbu.</a:t>
            </a:r>
          </a:p>
          <a:p>
            <a:pPr>
              <a:buNone/>
            </a:pPr>
            <a:r>
              <a:rPr lang="hr-HR" sz="1800" dirty="0" smtClean="0"/>
              <a:t>I mi bismo tada pjevali u radosti i veselju- mogućnost</a:t>
            </a:r>
          </a:p>
          <a:p>
            <a:pPr>
              <a:buNone/>
            </a:pPr>
            <a:r>
              <a:rPr lang="hr-HR" sz="1800" dirty="0" smtClean="0"/>
              <a:t>Kad bih bio Sunce, dijelio bih sretna lica-pogodba </a:t>
            </a:r>
          </a:p>
          <a:p>
            <a:pPr>
              <a:buNone/>
            </a:pPr>
            <a:r>
              <a:rPr lang="hr-HR" sz="1800" dirty="0" smtClean="0"/>
              <a:t>Kondicionalom često izričemo pogodbu pa ga i nazivamo pogodbenim glagolskim načinom.</a:t>
            </a:r>
          </a:p>
          <a:p>
            <a:pPr>
              <a:buNone/>
            </a:pPr>
            <a:endParaRPr lang="hr-HR" sz="1800" dirty="0" smtClean="0"/>
          </a:p>
          <a:p>
            <a:pPr>
              <a:buNone/>
            </a:pPr>
            <a:endParaRPr lang="hr-HR" sz="18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763688" y="119675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Down Arrow 4"/>
          <p:cNvSpPr/>
          <p:nvPr/>
        </p:nvSpPr>
        <p:spPr>
          <a:xfrm>
            <a:off x="5220072" y="119675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ight Arrow 6"/>
          <p:cNvSpPr/>
          <p:nvPr/>
        </p:nvSpPr>
        <p:spPr>
          <a:xfrm>
            <a:off x="2843808" y="443711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Right Arrow 7"/>
          <p:cNvSpPr/>
          <p:nvPr/>
        </p:nvSpPr>
        <p:spPr>
          <a:xfrm>
            <a:off x="2267744" y="414908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304497">
            <a:off x="539552" y="2492896"/>
            <a:ext cx="838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KRAJ!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2160" y="6488668"/>
            <a:ext cx="31318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Megan</a:t>
            </a:r>
            <a:r>
              <a:rPr lang="hr-H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-Maria </a:t>
            </a:r>
            <a:r>
              <a:rPr lang="hr-HR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Fabing</a:t>
            </a:r>
            <a:r>
              <a:rPr lang="hr-H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6.a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infinitiv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Infinitiv je </a:t>
            </a:r>
            <a:r>
              <a:rPr lang="hr-HR" sz="2000" dirty="0" err="1" smtClean="0"/>
              <a:t>gl</a:t>
            </a:r>
            <a:r>
              <a:rPr lang="hr-HR" sz="2000" dirty="0" smtClean="0"/>
              <a:t>. oblik koji se tvori nastavcima –ti, –</a:t>
            </a:r>
            <a:r>
              <a:rPr lang="hr-HR" sz="2000" dirty="0" err="1" smtClean="0"/>
              <a:t>ći</a:t>
            </a:r>
            <a:endParaRPr lang="hr-HR" sz="2000" dirty="0" smtClean="0"/>
          </a:p>
          <a:p>
            <a:r>
              <a:rPr lang="hr-HR" sz="2000" dirty="0" smtClean="0"/>
              <a:t>Primjer :</a:t>
            </a:r>
          </a:p>
          <a:p>
            <a:r>
              <a:rPr lang="hr-HR" sz="2000" dirty="0" smtClean="0"/>
              <a:t>    1. pisati, raditi, misliti, razumjeti, govoriti…</a:t>
            </a:r>
          </a:p>
          <a:p>
            <a:r>
              <a:rPr lang="hr-HR" sz="2000" dirty="0" smtClean="0"/>
              <a:t>    2. moći, stići, reći, postići, izreći…</a:t>
            </a:r>
          </a:p>
          <a:p>
            <a:r>
              <a:rPr lang="hr-HR" sz="2000" dirty="0" smtClean="0"/>
              <a:t>Infinitiv je polazni oblik za tvorbu drugih glagolskih vremena.</a:t>
            </a:r>
          </a:p>
          <a:p>
            <a:r>
              <a:rPr lang="hr-HR" sz="2000" dirty="0" smtClean="0"/>
              <a:t>Primjer:</a:t>
            </a:r>
          </a:p>
          <a:p>
            <a:r>
              <a:rPr lang="hr-HR" sz="2000" dirty="0" smtClean="0"/>
              <a:t>    1. moći, stići, misliti         mogu, stignem, mislim        sadašnjost</a:t>
            </a:r>
          </a:p>
          <a:p>
            <a:r>
              <a:rPr lang="hr-HR" sz="2000" dirty="0" smtClean="0"/>
              <a:t>    2. napisati, složiti se         napisala sam, složili su se       prošlost</a:t>
            </a:r>
          </a:p>
          <a:p>
            <a:r>
              <a:rPr lang="hr-HR" sz="2000" dirty="0" smtClean="0"/>
              <a:t>    3. reći, razumjeti       reći će, razumjet će        budućnost</a:t>
            </a:r>
          </a:p>
          <a:p>
            <a:r>
              <a:rPr lang="hr-HR" sz="2000" dirty="0" smtClean="0"/>
              <a:t>Pazi na pisanje glagola u budućnosti!</a:t>
            </a:r>
          </a:p>
          <a:p>
            <a:r>
              <a:rPr lang="hr-HR" sz="2000" dirty="0" smtClean="0"/>
              <a:t>Važno! </a:t>
            </a:r>
            <a:r>
              <a:rPr lang="hr-HR" sz="2000" dirty="0" smtClean="0">
                <a:solidFill>
                  <a:srgbClr val="FF0000"/>
                </a:solidFill>
              </a:rPr>
              <a:t>INFINITIV NE IZRIČE GL. VRIJEME, LICE I BROJ ON JE SAMO DOPUNA DRUGOME GLAGOLU!!!!!  </a:t>
            </a:r>
          </a:p>
          <a:p>
            <a:endParaRPr lang="hr-HR" sz="2000" dirty="0"/>
          </a:p>
        </p:txBody>
      </p:sp>
      <p:sp>
        <p:nvSpPr>
          <p:cNvPr id="4" name="Right Arrow 3"/>
          <p:cNvSpPr/>
          <p:nvPr/>
        </p:nvSpPr>
        <p:spPr>
          <a:xfrm>
            <a:off x="3779912" y="38610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6876256" y="38610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3779912" y="42210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Arrow 6"/>
          <p:cNvSpPr/>
          <p:nvPr/>
        </p:nvSpPr>
        <p:spPr>
          <a:xfrm>
            <a:off x="7092280" y="42210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/>
          <p:cNvSpPr/>
          <p:nvPr/>
        </p:nvSpPr>
        <p:spPr>
          <a:xfrm>
            <a:off x="3275856" y="465313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ight Arrow 8"/>
          <p:cNvSpPr/>
          <p:nvPr/>
        </p:nvSpPr>
        <p:spPr>
          <a:xfrm>
            <a:off x="5868144" y="465313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Glagoli po vidu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izriču radnju koja još nije završena – </a:t>
            </a:r>
            <a:r>
              <a:rPr lang="hr-HR" sz="2000" dirty="0" err="1" smtClean="0"/>
              <a:t>gl</a:t>
            </a:r>
            <a:r>
              <a:rPr lang="hr-HR" sz="2000" dirty="0" smtClean="0"/>
              <a:t>.  nesvršenoga vida</a:t>
            </a:r>
          </a:p>
          <a:p>
            <a:r>
              <a:rPr lang="hr-HR" sz="2000" dirty="0" smtClean="0"/>
              <a:t>   izriču radnju koja još traje – </a:t>
            </a:r>
            <a:r>
              <a:rPr lang="hr-HR" sz="2000" dirty="0" err="1" smtClean="0"/>
              <a:t>gl</a:t>
            </a:r>
            <a:r>
              <a:rPr lang="hr-HR" sz="2000" dirty="0" smtClean="0"/>
              <a:t>. svršenoga vida</a:t>
            </a:r>
          </a:p>
          <a:p>
            <a:r>
              <a:rPr lang="hr-HR" sz="2000" dirty="0" smtClean="0"/>
              <a:t>   glagole po vidu dijelimo na:</a:t>
            </a:r>
          </a:p>
          <a:p>
            <a:r>
              <a:rPr lang="hr-HR" sz="2000" dirty="0" smtClean="0"/>
              <a:t>      1. nesvršeni vid (razumijevati, učiti, pisati…)</a:t>
            </a:r>
          </a:p>
          <a:p>
            <a:r>
              <a:rPr lang="hr-HR" sz="2000" dirty="0" smtClean="0"/>
              <a:t>      2. svršeni vid (razumjeti, naučiti, napisati…)</a:t>
            </a:r>
          </a:p>
          <a:p>
            <a:r>
              <a:rPr lang="hr-HR" sz="2000" dirty="0" smtClean="0"/>
              <a:t>      3. dvovidni (telefonirati…)</a:t>
            </a:r>
          </a:p>
          <a:p>
            <a:r>
              <a:rPr lang="hr-HR" sz="2000" dirty="0" smtClean="0"/>
              <a:t>Postoje i vidski parovi:</a:t>
            </a:r>
          </a:p>
          <a:p>
            <a:r>
              <a:rPr lang="hr-HR" sz="2000" dirty="0" smtClean="0"/>
              <a:t>      1. baciti-bacati</a:t>
            </a:r>
          </a:p>
          <a:p>
            <a:r>
              <a:rPr lang="hr-HR" sz="2000" dirty="0" smtClean="0"/>
              <a:t>      2. naučiti-učiti                 svršeni i nesvršeni vid istoga glagola</a:t>
            </a:r>
          </a:p>
          <a:p>
            <a:r>
              <a:rPr lang="hr-HR" sz="2000" dirty="0" smtClean="0"/>
              <a:t>      3. napisati-pisati</a:t>
            </a:r>
            <a:endParaRPr lang="hr-HR" sz="2000" dirty="0"/>
          </a:p>
        </p:txBody>
      </p:sp>
      <p:sp>
        <p:nvSpPr>
          <p:cNvPr id="4" name="Right Brace 3"/>
          <p:cNvSpPr/>
          <p:nvPr/>
        </p:nvSpPr>
        <p:spPr>
          <a:xfrm>
            <a:off x="3275856" y="4365104"/>
            <a:ext cx="720080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Glagoli po prijelaznosti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709160"/>
          </a:xfrm>
        </p:spPr>
        <p:txBody>
          <a:bodyPr>
            <a:normAutofit/>
          </a:bodyPr>
          <a:lstStyle/>
          <a:p>
            <a:r>
              <a:rPr lang="hr-HR" sz="2000" dirty="0" smtClean="0"/>
              <a:t> mogu imati imensku riječ u akuzativu (bez prijedloga) - prijelazni</a:t>
            </a:r>
          </a:p>
          <a:p>
            <a:r>
              <a:rPr lang="hr-HR" sz="2000" dirty="0" smtClean="0"/>
              <a:t> ne mogu imati imensku riječ u A (bez prijedloga) - neprijelazni</a:t>
            </a:r>
          </a:p>
          <a:p>
            <a:r>
              <a:rPr lang="hr-HR" sz="2000" dirty="0" smtClean="0"/>
              <a:t> uza se imaju povratnu zamjenicu </a:t>
            </a:r>
            <a:r>
              <a:rPr lang="hr-HR" sz="2000" dirty="0" smtClean="0"/>
              <a:t>se - povratni</a:t>
            </a:r>
            <a:endParaRPr lang="hr-HR" sz="2000" dirty="0" smtClean="0"/>
          </a:p>
          <a:p>
            <a:r>
              <a:rPr lang="hr-HR" sz="2000" dirty="0" smtClean="0"/>
              <a:t>Primjer:</a:t>
            </a:r>
          </a:p>
          <a:p>
            <a:r>
              <a:rPr lang="hr-HR" sz="2000" dirty="0" smtClean="0"/>
              <a:t>    1.  vidjeti, čuti, slušati – Koga? Što? Klavir.    prijelazan</a:t>
            </a:r>
          </a:p>
          <a:p>
            <a:r>
              <a:rPr lang="hr-HR" sz="2000" dirty="0" smtClean="0"/>
              <a:t>    2.  prilaziti, pričati – Koga? Što? ……..           </a:t>
            </a:r>
            <a:r>
              <a:rPr lang="hr-HR" sz="2000" dirty="0" smtClean="0">
                <a:solidFill>
                  <a:srgbClr val="FF0000"/>
                </a:solidFill>
              </a:rPr>
              <a:t>NE MOŽE! </a:t>
            </a:r>
            <a:r>
              <a:rPr lang="hr-HR" sz="2000" dirty="0" smtClean="0"/>
              <a:t>neprijelazan</a:t>
            </a:r>
          </a:p>
          <a:p>
            <a:r>
              <a:rPr lang="hr-HR" sz="2000" dirty="0" smtClean="0"/>
              <a:t>    3.  brinuo se, tukao se, igrao se – povratna zamjenica </a:t>
            </a:r>
            <a:r>
              <a:rPr lang="hr-HR" sz="2000" b="1" i="1" u="sng" dirty="0" smtClean="0">
                <a:solidFill>
                  <a:srgbClr val="FF0000"/>
                </a:solidFill>
              </a:rPr>
              <a:t>se  </a:t>
            </a:r>
            <a:r>
              <a:rPr lang="hr-HR" sz="2000" dirty="0" smtClean="0"/>
              <a:t>povratan</a:t>
            </a:r>
            <a:endParaRPr lang="hr-HR" sz="2000" b="1" i="1" u="sng" dirty="0" smtClean="0">
              <a:solidFill>
                <a:srgbClr val="FF0000"/>
              </a:solidFill>
            </a:endParaRPr>
          </a:p>
          <a:p>
            <a:endParaRPr lang="hr-HR" sz="2000" b="1" i="1" u="sng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220072" y="350100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Glagolski pridjevi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hr-HR" sz="2000" dirty="0" err="1" smtClean="0"/>
              <a:t>gl</a:t>
            </a:r>
            <a:r>
              <a:rPr lang="hr-HR" sz="2000" dirty="0" smtClean="0"/>
              <a:t>. pridjevi – pridjevi nastali od glagola :</a:t>
            </a:r>
          </a:p>
          <a:p>
            <a:r>
              <a:rPr lang="hr-HR" sz="2000" dirty="0" smtClean="0"/>
              <a:t>                                          </a:t>
            </a:r>
            <a:r>
              <a:rPr lang="hr-HR" sz="2000" dirty="0" err="1" smtClean="0"/>
              <a:t>gl</a:t>
            </a:r>
            <a:r>
              <a:rPr lang="hr-HR" sz="2000" dirty="0" smtClean="0"/>
              <a:t>. pridjevi 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                            radni                        trpni</a:t>
            </a:r>
          </a:p>
          <a:p>
            <a:r>
              <a:rPr lang="hr-HR" sz="2000" dirty="0" smtClean="0"/>
              <a:t>primjer: radile, vidjele,                   primjer:  nađen, viđen, tražen,   </a:t>
            </a:r>
          </a:p>
          <a:p>
            <a:r>
              <a:rPr lang="hr-HR" sz="2000" dirty="0" smtClean="0"/>
              <a:t>vidio, čuo…  Mi smo čuli.              voljen… Auto je nađen.</a:t>
            </a:r>
          </a:p>
          <a:p>
            <a:endParaRPr lang="hr-HR" sz="2000" dirty="0" smtClean="0"/>
          </a:p>
          <a:p>
            <a:r>
              <a:rPr lang="hr-HR" sz="2000" dirty="0" smtClean="0"/>
              <a:t>     subjekt vrši                                 subjekt trpi radnju</a:t>
            </a:r>
          </a:p>
          <a:p>
            <a:r>
              <a:rPr lang="hr-HR" sz="2000" dirty="0" smtClean="0"/>
              <a:t>        radnju</a:t>
            </a:r>
          </a:p>
          <a:p>
            <a:r>
              <a:rPr lang="hr-HR" sz="2000" dirty="0" smtClean="0"/>
              <a:t>Tvore se od osnove i nastavka!</a:t>
            </a:r>
          </a:p>
          <a:p>
            <a:r>
              <a:rPr lang="hr-HR" sz="2000" dirty="0" smtClean="0"/>
              <a:t>radni:  -o, -</a:t>
            </a:r>
            <a:r>
              <a:rPr lang="hr-HR" sz="2000" dirty="0" err="1" smtClean="0"/>
              <a:t>la</a:t>
            </a:r>
            <a:r>
              <a:rPr lang="hr-HR" sz="2000" dirty="0" smtClean="0"/>
              <a:t>, -</a:t>
            </a:r>
            <a:r>
              <a:rPr lang="hr-HR" sz="2000" dirty="0" err="1" smtClean="0"/>
              <a:t>lo</a:t>
            </a:r>
            <a:r>
              <a:rPr lang="hr-HR" sz="2000" dirty="0" smtClean="0"/>
              <a:t>, -li, -</a:t>
            </a:r>
            <a:r>
              <a:rPr lang="hr-HR" sz="2000" dirty="0" err="1" smtClean="0"/>
              <a:t>le</a:t>
            </a:r>
            <a:r>
              <a:rPr lang="hr-HR" sz="2000" dirty="0" smtClean="0"/>
              <a:t>, -</a:t>
            </a:r>
            <a:r>
              <a:rPr lang="hr-HR" sz="2000" dirty="0" err="1" smtClean="0"/>
              <a:t>la</a:t>
            </a:r>
            <a:r>
              <a:rPr lang="hr-HR" sz="2000" dirty="0" smtClean="0"/>
              <a:t>                trpni: -n, -</a:t>
            </a:r>
            <a:r>
              <a:rPr lang="hr-HR" sz="2000" dirty="0" err="1" smtClean="0"/>
              <a:t>en</a:t>
            </a:r>
            <a:r>
              <a:rPr lang="hr-HR" sz="2000" dirty="0" smtClean="0"/>
              <a:t>, -</a:t>
            </a:r>
            <a:r>
              <a:rPr lang="hr-HR" sz="2000" dirty="0" err="1" smtClean="0"/>
              <a:t>jen</a:t>
            </a:r>
            <a:r>
              <a:rPr lang="hr-HR" sz="2000" dirty="0" smtClean="0"/>
              <a:t>, -</a:t>
            </a:r>
            <a:r>
              <a:rPr lang="hr-HR" sz="2000" dirty="0" err="1" smtClean="0"/>
              <a:t>t</a:t>
            </a:r>
            <a:r>
              <a:rPr lang="hr-HR" sz="2000" dirty="0" smtClean="0"/>
              <a:t>              </a:t>
            </a:r>
          </a:p>
          <a:p>
            <a:pPr>
              <a:buNone/>
            </a:pPr>
            <a:r>
              <a:rPr lang="hr-HR" sz="2000" dirty="0" smtClean="0"/>
              <a:t>                                     </a:t>
            </a:r>
          </a:p>
          <a:p>
            <a:pPr>
              <a:buNone/>
            </a:pPr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endParaRPr lang="hr-HR" sz="20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635896" y="242088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535996" y="24568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59632" y="393305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051720" y="393305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4968044" y="404106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652120" y="4149080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Glagolske imenice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- imenice nastale od glagola</a:t>
            </a:r>
          </a:p>
          <a:p>
            <a:r>
              <a:rPr lang="hr-HR" sz="2000" dirty="0" smtClean="0"/>
              <a:t>primjer: </a:t>
            </a:r>
          </a:p>
          <a:p>
            <a:r>
              <a:rPr lang="hr-HR" sz="2000" dirty="0" smtClean="0"/>
              <a:t>    1. trčati  -   trčanje</a:t>
            </a:r>
          </a:p>
          <a:p>
            <a:r>
              <a:rPr lang="hr-HR" sz="2000" dirty="0" smtClean="0"/>
              <a:t>    2. mahati    -    mahanje</a:t>
            </a:r>
          </a:p>
          <a:p>
            <a:r>
              <a:rPr lang="hr-HR" sz="2000" dirty="0" smtClean="0"/>
              <a:t>    3. obnoviti    -    obnova</a:t>
            </a:r>
          </a:p>
          <a:p>
            <a:r>
              <a:rPr lang="hr-HR" sz="2000" dirty="0" smtClean="0"/>
              <a:t>- nastavci su : -</a:t>
            </a:r>
            <a:r>
              <a:rPr lang="hr-HR" sz="2000" dirty="0" smtClean="0">
                <a:solidFill>
                  <a:srgbClr val="FF0000"/>
                </a:solidFill>
              </a:rPr>
              <a:t>nje</a:t>
            </a:r>
            <a:r>
              <a:rPr lang="hr-HR" sz="2000" dirty="0" smtClean="0"/>
              <a:t> ili </a:t>
            </a:r>
            <a:r>
              <a:rPr lang="hr-HR" sz="2000" dirty="0" smtClean="0">
                <a:solidFill>
                  <a:schemeClr val="bg1"/>
                </a:solidFill>
              </a:rPr>
              <a:t> glagolski pridjev trpni + -je</a:t>
            </a:r>
            <a:endParaRPr lang="hr-H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r-HR" sz="2000" dirty="0" smtClean="0"/>
              <a:t>glasovne promjene : jotacija, </a:t>
            </a:r>
            <a:r>
              <a:rPr lang="hr-HR" sz="2000" dirty="0" err="1" smtClean="0"/>
              <a:t>pr</a:t>
            </a:r>
            <a:r>
              <a:rPr lang="hr-HR" sz="2000" dirty="0" smtClean="0"/>
              <a:t>. </a:t>
            </a:r>
            <a:r>
              <a:rPr lang="hr-HR" sz="2000" dirty="0" smtClean="0">
                <a:solidFill>
                  <a:schemeClr val="bg1"/>
                </a:solidFill>
              </a:rPr>
              <a:t>n + j = nj </a:t>
            </a:r>
            <a:r>
              <a:rPr lang="hr-HR" sz="2000" dirty="0" smtClean="0"/>
              <a:t>ili </a:t>
            </a:r>
            <a:r>
              <a:rPr lang="hr-HR" sz="2000" dirty="0" smtClean="0">
                <a:solidFill>
                  <a:schemeClr val="bg1"/>
                </a:solidFill>
              </a:rPr>
              <a:t>t + j = ć </a:t>
            </a:r>
            <a:r>
              <a:rPr lang="hr-HR" sz="2000" dirty="0" smtClean="0"/>
              <a:t>ili </a:t>
            </a:r>
            <a:r>
              <a:rPr lang="hr-HR" sz="2000" dirty="0" smtClean="0">
                <a:solidFill>
                  <a:schemeClr val="bg1"/>
                </a:solidFill>
              </a:rPr>
              <a:t>k +j = č </a:t>
            </a:r>
            <a:endParaRPr lang="hr-HR" sz="2000" dirty="0" smtClean="0"/>
          </a:p>
          <a:p>
            <a:endParaRPr lang="hr-H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297784">
            <a:off x="301659" y="2158671"/>
            <a:ext cx="8611587" cy="153254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SADAŠNJE GLAGOLSKO VRIJEME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 smtClean="0"/>
              <a:t>Jednostavno sadašnje glagolsko vrijeme. Izriče radnju u sadašnjosti!</a:t>
            </a:r>
          </a:p>
          <a:p>
            <a:r>
              <a:rPr lang="hr-HR" sz="2000" dirty="0" smtClean="0"/>
              <a:t>Pomoćni glagoli :   biti</a:t>
            </a:r>
          </a:p>
          <a:p>
            <a:r>
              <a:rPr lang="hr-HR" sz="2000" dirty="0" smtClean="0"/>
              <a:t>Nesvršeni naglašeni : je</a:t>
            </a:r>
            <a:r>
              <a:rPr lang="hr-HR" sz="2000" u="sng" dirty="0" smtClean="0"/>
              <a:t>sam</a:t>
            </a:r>
            <a:r>
              <a:rPr lang="hr-HR" sz="2000" dirty="0" smtClean="0"/>
              <a:t>, je</a:t>
            </a:r>
            <a:r>
              <a:rPr lang="hr-HR" sz="2000" u="sng" dirty="0" smtClean="0"/>
              <a:t>si</a:t>
            </a:r>
            <a:r>
              <a:rPr lang="hr-HR" sz="2000" dirty="0" smtClean="0"/>
              <a:t>, je</a:t>
            </a:r>
            <a:r>
              <a:rPr lang="hr-HR" sz="2000" u="sng" dirty="0" smtClean="0"/>
              <a:t>st</a:t>
            </a:r>
            <a:r>
              <a:rPr lang="hr-HR" sz="2000" dirty="0" smtClean="0"/>
              <a:t>, je</a:t>
            </a:r>
            <a:r>
              <a:rPr lang="hr-HR" sz="2000" u="sng" dirty="0" smtClean="0"/>
              <a:t>smo</a:t>
            </a:r>
            <a:r>
              <a:rPr lang="hr-HR" sz="2000" dirty="0" smtClean="0"/>
              <a:t>, je</a:t>
            </a:r>
            <a:r>
              <a:rPr lang="hr-HR" sz="2000" u="sng" dirty="0" smtClean="0"/>
              <a:t>ste</a:t>
            </a:r>
            <a:r>
              <a:rPr lang="hr-HR" sz="2000" dirty="0" smtClean="0"/>
              <a:t>, je</a:t>
            </a:r>
            <a:r>
              <a:rPr lang="hr-HR" sz="2000" u="sng" dirty="0" smtClean="0"/>
              <a:t>su</a:t>
            </a:r>
          </a:p>
          <a:p>
            <a:r>
              <a:rPr lang="hr-HR" sz="2000" dirty="0" smtClean="0"/>
              <a:t>                   nenaglašeni : sam, si, je, smo, ste, su</a:t>
            </a:r>
          </a:p>
          <a:p>
            <a:r>
              <a:rPr lang="hr-HR" sz="2000" dirty="0" smtClean="0"/>
              <a:t> Svršeni: budem, budeš, bude, budemo, budete, budu</a:t>
            </a:r>
          </a:p>
          <a:p>
            <a:r>
              <a:rPr lang="hr-HR" sz="2000" dirty="0" smtClean="0"/>
              <a:t> Niječni: ni</a:t>
            </a:r>
            <a:r>
              <a:rPr lang="hr-HR" sz="2000" u="sng" dirty="0" smtClean="0"/>
              <a:t>sam</a:t>
            </a:r>
            <a:r>
              <a:rPr lang="hr-HR" sz="2000" dirty="0" smtClean="0"/>
              <a:t>, ni</a:t>
            </a:r>
            <a:r>
              <a:rPr lang="hr-HR" sz="2000" u="sng" dirty="0" smtClean="0"/>
              <a:t>si</a:t>
            </a:r>
            <a:r>
              <a:rPr lang="hr-HR" sz="2000" dirty="0" smtClean="0"/>
              <a:t>, ni</a:t>
            </a:r>
            <a:r>
              <a:rPr lang="hr-HR" sz="2000" u="sng" dirty="0" smtClean="0"/>
              <a:t>je</a:t>
            </a:r>
            <a:r>
              <a:rPr lang="hr-HR" sz="2000" dirty="0" smtClean="0"/>
              <a:t>, ni</a:t>
            </a:r>
            <a:r>
              <a:rPr lang="hr-HR" sz="2000" u="sng" dirty="0" smtClean="0"/>
              <a:t>smo</a:t>
            </a:r>
            <a:r>
              <a:rPr lang="hr-HR" sz="2000" dirty="0" smtClean="0"/>
              <a:t>, ni</a:t>
            </a:r>
            <a:r>
              <a:rPr lang="hr-HR" sz="2000" u="sng" dirty="0" smtClean="0"/>
              <a:t>ste</a:t>
            </a:r>
            <a:r>
              <a:rPr lang="hr-HR" sz="2000" dirty="0" smtClean="0"/>
              <a:t>, ni</a:t>
            </a:r>
            <a:r>
              <a:rPr lang="hr-HR" sz="2000" u="sng" dirty="0" smtClean="0"/>
              <a:t>su</a:t>
            </a:r>
          </a:p>
          <a:p>
            <a:r>
              <a:rPr lang="hr-HR" sz="2000" dirty="0" smtClean="0"/>
              <a:t>                                  htjeti</a:t>
            </a:r>
          </a:p>
          <a:p>
            <a:r>
              <a:rPr lang="hr-HR" sz="2000" dirty="0" smtClean="0"/>
              <a:t>Nesvršeni naglašeni: ho</a:t>
            </a:r>
            <a:r>
              <a:rPr lang="hr-HR" sz="2000" u="sng" dirty="0" smtClean="0"/>
              <a:t>ću</a:t>
            </a:r>
            <a:r>
              <a:rPr lang="hr-HR" sz="2000" dirty="0" smtClean="0"/>
              <a:t>, ho</a:t>
            </a:r>
            <a:r>
              <a:rPr lang="hr-HR" sz="2000" u="sng" dirty="0" smtClean="0"/>
              <a:t>ćeš</a:t>
            </a:r>
            <a:r>
              <a:rPr lang="hr-HR" sz="2000" dirty="0" smtClean="0"/>
              <a:t>, ho</a:t>
            </a:r>
            <a:r>
              <a:rPr lang="hr-HR" sz="2000" u="sng" dirty="0" smtClean="0"/>
              <a:t>će</a:t>
            </a:r>
            <a:r>
              <a:rPr lang="hr-HR" sz="2000" dirty="0" smtClean="0"/>
              <a:t>, ho</a:t>
            </a:r>
            <a:r>
              <a:rPr lang="hr-HR" sz="2000" u="sng" dirty="0" smtClean="0"/>
              <a:t>ćemo</a:t>
            </a:r>
            <a:r>
              <a:rPr lang="hr-HR" sz="2000" dirty="0" smtClean="0"/>
              <a:t>, ho</a:t>
            </a:r>
            <a:r>
              <a:rPr lang="hr-HR" sz="2000" u="sng" dirty="0" smtClean="0"/>
              <a:t>ćete</a:t>
            </a:r>
            <a:r>
              <a:rPr lang="hr-HR" sz="2000" dirty="0" smtClean="0"/>
              <a:t>, ho</a:t>
            </a:r>
            <a:r>
              <a:rPr lang="hr-HR" sz="2000" u="sng" dirty="0" smtClean="0"/>
              <a:t>će</a:t>
            </a:r>
          </a:p>
          <a:p>
            <a:r>
              <a:rPr lang="hr-HR" sz="2000" dirty="0" smtClean="0"/>
              <a:t>                   nenaglašeni: ću, ćeš, će, ćemo, ćete, će</a:t>
            </a:r>
          </a:p>
          <a:p>
            <a:r>
              <a:rPr lang="hr-HR" sz="2000" dirty="0" smtClean="0"/>
              <a:t>                   niječni: ne</a:t>
            </a:r>
            <a:r>
              <a:rPr lang="hr-HR" sz="2000" u="sng" dirty="0" smtClean="0"/>
              <a:t>ću</a:t>
            </a:r>
            <a:r>
              <a:rPr lang="hr-HR" sz="2000" dirty="0" smtClean="0"/>
              <a:t>, ne</a:t>
            </a:r>
            <a:r>
              <a:rPr lang="hr-HR" sz="2000" u="sng" dirty="0" smtClean="0"/>
              <a:t>ćeš</a:t>
            </a:r>
            <a:r>
              <a:rPr lang="hr-HR" sz="2000" dirty="0" smtClean="0"/>
              <a:t>, ne</a:t>
            </a:r>
            <a:r>
              <a:rPr lang="hr-HR" sz="2000" u="sng" dirty="0" smtClean="0"/>
              <a:t>će</a:t>
            </a:r>
            <a:r>
              <a:rPr lang="hr-HR" sz="2000" dirty="0" smtClean="0"/>
              <a:t>, ne</a:t>
            </a:r>
            <a:r>
              <a:rPr lang="hr-HR" sz="2000" u="sng" dirty="0" smtClean="0"/>
              <a:t>ćemo</a:t>
            </a:r>
            <a:r>
              <a:rPr lang="hr-HR" sz="2000" dirty="0" smtClean="0"/>
              <a:t>, ne</a:t>
            </a:r>
            <a:r>
              <a:rPr lang="hr-HR" sz="2000" u="sng" dirty="0" smtClean="0"/>
              <a:t>ćete</a:t>
            </a:r>
            <a:r>
              <a:rPr lang="hr-HR" sz="2000" dirty="0" smtClean="0"/>
              <a:t>, ne</a:t>
            </a:r>
            <a:r>
              <a:rPr lang="hr-HR" sz="2000" u="sng" dirty="0" smtClean="0"/>
              <a:t>će</a:t>
            </a:r>
          </a:p>
          <a:p>
            <a:r>
              <a:rPr lang="hr-HR" sz="2000" dirty="0" smtClean="0"/>
              <a:t>Tvori se od osnove i nastavka: -am, -em, -im, -</a:t>
            </a:r>
            <a:r>
              <a:rPr lang="hr-HR" sz="2000" dirty="0" err="1" smtClean="0"/>
              <a:t>jem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          hodam…spavam…radim…pijem</a:t>
            </a:r>
          </a:p>
          <a:p>
            <a:endParaRPr lang="hr-H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</TotalTime>
  <Words>1917</Words>
  <Application>Microsoft Office PowerPoint</Application>
  <PresentationFormat>Prikaz na zaslonu (4:3)</PresentationFormat>
  <Paragraphs>205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Apex</vt:lpstr>
      <vt:lpstr>GLAGOLI</vt:lpstr>
      <vt:lpstr>definicija</vt:lpstr>
      <vt:lpstr>infinitiv</vt:lpstr>
      <vt:lpstr>Glagoli po vidu</vt:lpstr>
      <vt:lpstr>Glagoli po prijelaznosti</vt:lpstr>
      <vt:lpstr>Glagolski pridjevi  </vt:lpstr>
      <vt:lpstr>Glagolske imenice</vt:lpstr>
      <vt:lpstr>SADAŠNJE GLAGOLSKO VRIJEME</vt:lpstr>
      <vt:lpstr>Prezent</vt:lpstr>
      <vt:lpstr>PROŠLA GLAGOLSKA VREMENA</vt:lpstr>
      <vt:lpstr>Perfekt</vt:lpstr>
      <vt:lpstr>Aorist</vt:lpstr>
      <vt:lpstr>Imperfekt</vt:lpstr>
      <vt:lpstr>Pluskvamperfekt</vt:lpstr>
      <vt:lpstr>BUDUĆA GLAGOLSKA VREMENA</vt:lpstr>
      <vt:lpstr>Futur prvi</vt:lpstr>
      <vt:lpstr>Futur drugi </vt:lpstr>
      <vt:lpstr>GLAGOLSKI NAČINI</vt:lpstr>
      <vt:lpstr>Imperativ</vt:lpstr>
      <vt:lpstr>Kondicional</vt:lpstr>
      <vt:lpstr>Slajd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GLAGOLI</dc:title>
  <dc:creator>Mario</dc:creator>
  <cp:lastModifiedBy>zrinka</cp:lastModifiedBy>
  <cp:revision>46</cp:revision>
  <dcterms:created xsi:type="dcterms:W3CDTF">2011-04-14T18:24:46Z</dcterms:created>
  <dcterms:modified xsi:type="dcterms:W3CDTF">2011-08-22T22:04:02Z</dcterms:modified>
</cp:coreProperties>
</file>